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Lst>
  <p:sldSz cy="5143500" cx="9144000"/>
  <p:notesSz cx="6858000" cy="9144000"/>
  <p:embeddedFontLst>
    <p:embeddedFont>
      <p:font typeface="Varela Round"/>
      <p:regular r:id="rId120"/>
    </p:embeddedFont>
    <p:embeddedFont>
      <p:font typeface="Lora"/>
      <p:regular r:id="rId121"/>
      <p:bold r:id="rId122"/>
      <p:italic r:id="rId123"/>
      <p:boldItalic r:id="rId124"/>
    </p:embeddedFont>
    <p:embeddedFont>
      <p:font typeface="Average"/>
      <p:regular r:id="rId125"/>
    </p:embeddedFont>
    <p:embeddedFont>
      <p:font typeface="Quicksand"/>
      <p:regular r:id="rId126"/>
      <p:bold r:id="rId127"/>
    </p:embeddedFont>
    <p:embeddedFont>
      <p:font typeface="Oswald"/>
      <p:regular r:id="rId128"/>
      <p:bold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EB28B90-26AE-4EDC-BDCE-C190FD8F1FFC}">
  <a:tblStyle styleId="{6EB28B90-26AE-4EDC-BDCE-C190FD8F1F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Oswald-bold.fntdata"/><Relationship Id="rId128" Type="http://schemas.openxmlformats.org/officeDocument/2006/relationships/font" Target="fonts/Oswald-regular.fntdata"/><Relationship Id="rId127" Type="http://schemas.openxmlformats.org/officeDocument/2006/relationships/font" Target="fonts/Quicksand-bold.fntdata"/><Relationship Id="rId126" Type="http://schemas.openxmlformats.org/officeDocument/2006/relationships/font" Target="fonts/Quicksand-regular.fntdata"/><Relationship Id="rId26" Type="http://schemas.openxmlformats.org/officeDocument/2006/relationships/slide" Target="slides/slide21.xml"/><Relationship Id="rId121" Type="http://schemas.openxmlformats.org/officeDocument/2006/relationships/font" Target="fonts/Lora-regular.fntdata"/><Relationship Id="rId25" Type="http://schemas.openxmlformats.org/officeDocument/2006/relationships/slide" Target="slides/slide20.xml"/><Relationship Id="rId120" Type="http://schemas.openxmlformats.org/officeDocument/2006/relationships/font" Target="fonts/VarelaRound-regular.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Average-regular.fntdata"/><Relationship Id="rId29" Type="http://schemas.openxmlformats.org/officeDocument/2006/relationships/slide" Target="slides/slide24.xml"/><Relationship Id="rId124" Type="http://schemas.openxmlformats.org/officeDocument/2006/relationships/font" Target="fonts/Lora-boldItalic.fntdata"/><Relationship Id="rId123" Type="http://schemas.openxmlformats.org/officeDocument/2006/relationships/font" Target="fonts/Lora-italic.fntdata"/><Relationship Id="rId122" Type="http://schemas.openxmlformats.org/officeDocument/2006/relationships/font" Target="fonts/Lora-bold.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bliki/BoundedContext.html" TargetMode="External"/><Relationship Id="rId3" Type="http://schemas.openxmlformats.org/officeDocument/2006/relationships/hyperlink" Target="https://martinfowler.com/bliki/BoundedContext.html" TargetMode="External"/><Relationship Id="rId4" Type="http://schemas.openxmlformats.org/officeDocument/2006/relationships/hyperlink" Target="https://martinfowler.com/bliki/BoundedContext.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rt.spring.io/"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odaysoftmag.com/article/1531/fault-tolerant-microservices-with-netflix-hystrix" TargetMode="External"/><Relationship Id="rId3" Type="http://schemas.openxmlformats.org/officeDocument/2006/relationships/hyperlink" Target="https://medium.com/netflix-techblog/fault-tolerance-in-a-high-volume-distributed-system-91ab4faae74a" TargetMode="External"/><Relationship Id="rId4" Type="http://schemas.openxmlformats.org/officeDocument/2006/relationships/hyperlink" Target="https://martinfowler.com/bliki/CircuitBreaker.html" TargetMode="External"/><Relationship Id="rId5" Type="http://schemas.openxmlformats.org/officeDocument/2006/relationships/hyperlink" Target="https://is.muni.cz/th/396542/fi_m/masters-thesis.pdf" TargetMode="External"/><Relationship Id="rId6" Type="http://schemas.openxmlformats.org/officeDocument/2006/relationships/hyperlink" Target="https://www.youtube.com/watch?v=dKWNZnuZhd0" TargetMode="External"/><Relationship Id="rId7" Type="http://schemas.openxmlformats.org/officeDocument/2006/relationships/hyperlink" Target="https://www.slideshare.net/chbatey/fault-tolerant-microservices-skills-matter"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bliki/CircuitBreaker.html" TargetMode="External"/><Relationship Id="rId3" Type="http://schemas.openxmlformats.org/officeDocument/2006/relationships/hyperlink" Target="https://nprogramming.wordpress.com/2016/02/27/the-circuit-breaker-design-pattern/" TargetMode="External"/><Relationship Id="rId4" Type="http://schemas.openxmlformats.org/officeDocument/2006/relationships/hyperlink" Target="https://www.nginx.com/blog/microservices-reference-architecture-nginx-circuit-breaker-pattern/"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eldung.com/resilience4j"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mongodb/powering-microservices-with-docker-kubernetes-kafka-mongodb-78227972?qid=c666fbf7-bdb7-4ff3-83ac-08d01aabad31&amp;v=&amp;b=&amp;from_search=12"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YPbGW3Fnmbc" TargetMode="External"/><Relationship Id="rId3" Type="http://schemas.openxmlformats.org/officeDocument/2006/relationships/hyperlink" Target="https://microservices.io/patterns/data/saga.html"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zone.com/articles/advanced-microservices-security-with-spring-and-oa" TargetMode="External"/><Relationship Id="rId3" Type="http://schemas.openxmlformats.org/officeDocument/2006/relationships/hyperlink" Target="https://www.youtube.com/watch?v=ZXGaC3GR3zU"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ginx.com/solutions/application-security/" TargetMode="External"/><Relationship Id="rId3" Type="http://schemas.openxmlformats.org/officeDocument/2006/relationships/hyperlink" Target="https://www.nginx.com/page/7/?s=security" TargetMode="External"/><Relationship Id="rId4" Type="http://schemas.openxmlformats.org/officeDocument/2006/relationships/hyperlink" Target="https://www.slideshare.net/cmoulliard/security-enforcement-of-java-microservices-with-apiman-keycloak?qid=a0eafcf7-a057-4722-badd-92e2f96dfe55&amp;v=&amp;b=&amp;from_search=7" TargetMode="External"/><Relationship Id="rId5" Type="http://schemas.openxmlformats.org/officeDocument/2006/relationships/hyperlink" Target="https://www.slideshare.net/cloudflare/cloud-flare-amp-sans-webinar-securing-microservices?qid=a0eafcf7-a057-4722-badd-92e2f96dfe55&amp;v=&amp;b=&amp;from_search=4"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ytex.de/blog/2016/02/01/spring-cloud-security-with-oauth2/"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xenonstack.com/blog/testing-strategies-in-microservices-architecture" TargetMode="External"/><Relationship Id="rId3" Type="http://schemas.openxmlformats.org/officeDocument/2006/relationships/hyperlink" Target="https://martinfowler.com/articles/microservice-testing/" TargetMode="External"/><Relationship Id="rId4" Type="http://schemas.openxmlformats.org/officeDocument/2006/relationships/hyperlink" Target="https://www.slideshare.net/renan_/testing-microservices-architectures"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spring.io/spring-cloud-contract/"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iamabhishektiwari/microservices-deployment-patterns-63249852?qid=fd0396a0-f32a-4c93-8798-dd558fb8cf26&amp;v=&amp;b=&amp;from_search=6"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iamabhishektiwari/microservices-deployment-patterns-63249852?qid=fd0396a0-f32a-4c93-8798-dd558fb8cf26&amp;v=&amp;b=&amp;from_search=6"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iamabhishektiwari/microservices-deployment-patterns-63249852?qid=fd0396a0-f32a-4c93-8798-dd558fb8cf26&amp;v=&amp;b=&amp;from_search=6"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iamabhishektiwari/microservices-deployment-patterns-63249852?qid=fd0396a0-f32a-4c93-8798-dd558fb8cf26&amp;v=&amp;b=&amp;from_search=6" TargetMode="External"/><Relationship Id="rId3" Type="http://schemas.openxmlformats.org/officeDocument/2006/relationships/hyperlink" Target="https://www.youtube.com/watch?v=emaPPg_zxb4" TargetMode="Externa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18d162d36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8d162d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8" name="Shape 1798"/>
        <p:cNvGrpSpPr/>
        <p:nvPr/>
      </p:nvGrpSpPr>
      <p:grpSpPr>
        <a:xfrm>
          <a:off x="0" y="0"/>
          <a:ext cx="0" cy="0"/>
          <a:chOff x="0" y="0"/>
          <a:chExt cx="0" cy="0"/>
        </a:xfrm>
      </p:grpSpPr>
      <p:sp>
        <p:nvSpPr>
          <p:cNvPr id="1799" name="Google Shape;1799;g267207dc71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267207dc7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0" name="Shape 1840"/>
        <p:cNvGrpSpPr/>
        <p:nvPr/>
      </p:nvGrpSpPr>
      <p:grpSpPr>
        <a:xfrm>
          <a:off x="0" y="0"/>
          <a:ext cx="0" cy="0"/>
          <a:chOff x="0" y="0"/>
          <a:chExt cx="0" cy="0"/>
        </a:xfrm>
      </p:grpSpPr>
      <p:sp>
        <p:nvSpPr>
          <p:cNvPr id="1841" name="Google Shape;1841;g25167ac6a7_0_4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25167ac6a7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8717be3e89_0_3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8717be3e8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6" name="Shape 1856"/>
        <p:cNvGrpSpPr/>
        <p:nvPr/>
      </p:nvGrpSpPr>
      <p:grpSpPr>
        <a:xfrm>
          <a:off x="0" y="0"/>
          <a:ext cx="0" cy="0"/>
          <a:chOff x="0" y="0"/>
          <a:chExt cx="0" cy="0"/>
        </a:xfrm>
      </p:grpSpPr>
      <p:sp>
        <p:nvSpPr>
          <p:cNvPr id="1857" name="Google Shape;1857;g8717be3e89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8717be3e8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1" name="Shape 1861"/>
        <p:cNvGrpSpPr/>
        <p:nvPr/>
      </p:nvGrpSpPr>
      <p:grpSpPr>
        <a:xfrm>
          <a:off x="0" y="0"/>
          <a:ext cx="0" cy="0"/>
          <a:chOff x="0" y="0"/>
          <a:chExt cx="0" cy="0"/>
        </a:xfrm>
      </p:grpSpPr>
      <p:sp>
        <p:nvSpPr>
          <p:cNvPr id="1862" name="Google Shape;1862;g8717be3e89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8717be3e8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3" name="Shape 1883"/>
        <p:cNvGrpSpPr/>
        <p:nvPr/>
      </p:nvGrpSpPr>
      <p:grpSpPr>
        <a:xfrm>
          <a:off x="0" y="0"/>
          <a:ext cx="0" cy="0"/>
          <a:chOff x="0" y="0"/>
          <a:chExt cx="0" cy="0"/>
        </a:xfrm>
      </p:grpSpPr>
      <p:sp>
        <p:nvSpPr>
          <p:cNvPr id="1884" name="Google Shape;1884;g8717be3e89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8717be3e8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Google Shape;1911;g8717be3e89_0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8717be3e8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g8717be3e89_0_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8717be3e8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3" name="Shape 1953"/>
        <p:cNvGrpSpPr/>
        <p:nvPr/>
      </p:nvGrpSpPr>
      <p:grpSpPr>
        <a:xfrm>
          <a:off x="0" y="0"/>
          <a:ext cx="0" cy="0"/>
          <a:chOff x="0" y="0"/>
          <a:chExt cx="0" cy="0"/>
        </a:xfrm>
      </p:grpSpPr>
      <p:sp>
        <p:nvSpPr>
          <p:cNvPr id="1954" name="Google Shape;1954;g8717be3e89_0_1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8717be3e8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6" name="Shape 1976"/>
        <p:cNvGrpSpPr/>
        <p:nvPr/>
      </p:nvGrpSpPr>
      <p:grpSpPr>
        <a:xfrm>
          <a:off x="0" y="0"/>
          <a:ext cx="0" cy="0"/>
          <a:chOff x="0" y="0"/>
          <a:chExt cx="0" cy="0"/>
        </a:xfrm>
      </p:grpSpPr>
      <p:sp>
        <p:nvSpPr>
          <p:cNvPr id="1977" name="Google Shape;1977;g8717be3e89_0_2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8717be3e8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333333"/>
                </a:solidFill>
              </a:rPr>
              <a:t>Reduce friction and risk</a:t>
            </a:r>
            <a:endParaRPr sz="1400">
              <a:solidFill>
                <a:srgbClr val="333333"/>
              </a:solidFill>
            </a:endParaRPr>
          </a:p>
          <a:p>
            <a:pPr indent="0" lvl="0" marL="0" rtl="0" algn="l">
              <a:lnSpc>
                <a:spcPct val="115000"/>
              </a:lnSpc>
              <a:spcBef>
                <a:spcPts val="0"/>
              </a:spcBef>
              <a:spcAft>
                <a:spcPts val="0"/>
              </a:spcAft>
              <a:buNone/>
            </a:pPr>
            <a:r>
              <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Isolating and minimizing dependencies at build time</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Allowing developers to reason about cohesive individual components, rather than an entire system</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Enabling the continuous delivery of small, independent changes</a:t>
            </a:r>
            <a:endParaRPr sz="1400">
              <a:solidFill>
                <a:srgbClr val="333333"/>
              </a:solidFill>
            </a:endParaRPr>
          </a:p>
          <a:p>
            <a:pPr indent="0" lvl="0" marL="0" rtl="0" algn="l">
              <a:spcBef>
                <a:spcPts val="0"/>
              </a:spcBef>
              <a:spcAft>
                <a:spcPts val="0"/>
              </a:spcAft>
              <a:buNone/>
            </a:pPr>
            <a:r>
              <a:t/>
            </a:r>
            <a:endParaRPr sz="1400">
              <a:solidFill>
                <a:srgbClr val="333333"/>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3" name="Shape 1983"/>
        <p:cNvGrpSpPr/>
        <p:nvPr/>
      </p:nvGrpSpPr>
      <p:grpSpPr>
        <a:xfrm>
          <a:off x="0" y="0"/>
          <a:ext cx="0" cy="0"/>
          <a:chOff x="0" y="0"/>
          <a:chExt cx="0" cy="0"/>
        </a:xfrm>
      </p:grpSpPr>
      <p:sp>
        <p:nvSpPr>
          <p:cNvPr id="1984" name="Google Shape;1984;g8717be3e89_0_2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8717be3e89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0" name="Shape 1990"/>
        <p:cNvGrpSpPr/>
        <p:nvPr/>
      </p:nvGrpSpPr>
      <p:grpSpPr>
        <a:xfrm>
          <a:off x="0" y="0"/>
          <a:ext cx="0" cy="0"/>
          <a:chOff x="0" y="0"/>
          <a:chExt cx="0" cy="0"/>
        </a:xfrm>
      </p:grpSpPr>
      <p:sp>
        <p:nvSpPr>
          <p:cNvPr id="1991" name="Google Shape;1991;g8717be3e89_0_2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8717be3e8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g8717be3e89_0_2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8717be3e89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4" name="Shape 2004"/>
        <p:cNvGrpSpPr/>
        <p:nvPr/>
      </p:nvGrpSpPr>
      <p:grpSpPr>
        <a:xfrm>
          <a:off x="0" y="0"/>
          <a:ext cx="0" cy="0"/>
          <a:chOff x="0" y="0"/>
          <a:chExt cx="0" cy="0"/>
        </a:xfrm>
      </p:grpSpPr>
      <p:sp>
        <p:nvSpPr>
          <p:cNvPr id="2005" name="Google Shape;2005;g8717be3e89_0_2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8717be3e89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1" name="Shape 2011"/>
        <p:cNvGrpSpPr/>
        <p:nvPr/>
      </p:nvGrpSpPr>
      <p:grpSpPr>
        <a:xfrm>
          <a:off x="0" y="0"/>
          <a:ext cx="0" cy="0"/>
          <a:chOff x="0" y="0"/>
          <a:chExt cx="0" cy="0"/>
        </a:xfrm>
      </p:grpSpPr>
      <p:sp>
        <p:nvSpPr>
          <p:cNvPr id="2012" name="Google Shape;2012;g8717be3e89_0_3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8717be3e8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 failure - este si avantaj ex: nu merge facturarea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Muti complexitatea in infrastructura</a:t>
            </a:r>
            <a:endParaRPr/>
          </a:p>
          <a:p>
            <a:pPr indent="0" lvl="0" marL="0" rtl="0" algn="l">
              <a:spcBef>
                <a:spcPts val="0"/>
              </a:spcBef>
              <a:spcAft>
                <a:spcPts val="0"/>
              </a:spcAft>
              <a:buNone/>
            </a:pPr>
            <a:r>
              <a:t/>
            </a:r>
            <a:endParaRPr/>
          </a:p>
          <a:p>
            <a:pPr indent="-317500" lvl="0" marL="457200" rtl="0" algn="l">
              <a:lnSpc>
                <a:spcPct val="115000"/>
              </a:lnSpc>
              <a:spcBef>
                <a:spcPts val="0"/>
              </a:spcBef>
              <a:spcAft>
                <a:spcPts val="0"/>
              </a:spcAft>
              <a:buClr>
                <a:srgbClr val="333333"/>
              </a:buClr>
              <a:buSzPts val="1400"/>
              <a:buChar char="●"/>
            </a:pPr>
            <a:r>
              <a:rPr i="1" lang="en" sz="1400">
                <a:solidFill>
                  <a:srgbClr val="333333"/>
                </a:solidFill>
              </a:rPr>
              <a:t>Scoping and identifying microservices</a:t>
            </a:r>
            <a:r>
              <a:rPr lang="en" sz="1400">
                <a:solidFill>
                  <a:srgbClr val="333333"/>
                </a:solidFill>
              </a:rPr>
              <a:t> requires substantial domain knowledge.</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The right </a:t>
            </a:r>
            <a:r>
              <a:rPr i="1" lang="en" sz="1400">
                <a:solidFill>
                  <a:srgbClr val="333333"/>
                </a:solidFill>
              </a:rPr>
              <a:t>boundaries and contracts</a:t>
            </a:r>
            <a:r>
              <a:rPr lang="en" sz="1400">
                <a:solidFill>
                  <a:srgbClr val="333333"/>
                </a:solidFill>
              </a:rPr>
              <a:t> between services are difficult to identify and, once you’ve established them, can be time-consuming to change.</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Microservices are </a:t>
            </a:r>
            <a:r>
              <a:rPr i="1" lang="en" sz="1400">
                <a:solidFill>
                  <a:srgbClr val="333333"/>
                </a:solidFill>
              </a:rPr>
              <a:t>distributed systems</a:t>
            </a:r>
            <a:r>
              <a:rPr lang="en" sz="1400">
                <a:solidFill>
                  <a:srgbClr val="333333"/>
                </a:solidFill>
              </a:rPr>
              <a:t> and therefore require different assumptions to be made about state, consistency, and network reliability.</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By distributing system components across networks, and increasing technical heterogeneity, microservices introduce </a:t>
            </a:r>
            <a:r>
              <a:rPr i="1" lang="en" sz="1400">
                <a:solidFill>
                  <a:srgbClr val="333333"/>
                </a:solidFill>
              </a:rPr>
              <a:t>new modes of failure.</a:t>
            </a:r>
            <a:endParaRPr i="1"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It’s more challenging to understand and verify what should happen in normal operation.</a:t>
            </a:r>
            <a:endParaRPr sz="1400">
              <a:solidFill>
                <a:srgbClr val="333333"/>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1e94f197c6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e94f197c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lang="en" u="sng">
                <a:solidFill>
                  <a:schemeClr val="hlink"/>
                </a:solidFill>
                <a:hlinkClick r:id="rId2"/>
              </a:rPr>
              <a:t>BoundedContext</a:t>
            </a:r>
            <a:br>
              <a:rPr lang="en">
                <a:uFill>
                  <a:noFill/>
                </a:uFill>
                <a:hlinkClick r:id="rId3"/>
              </a:rPr>
            </a:br>
            <a:endParaRPr sz="1200" u="sng">
              <a:solidFill>
                <a:schemeClr val="hlink"/>
              </a:solidFill>
              <a:hlinkClick r:id="rId4"/>
            </a:endParaRPr>
          </a:p>
          <a:p>
            <a:pPr indent="0" lvl="0" marL="0" rtl="0" algn="l">
              <a:spcBef>
                <a:spcPts val="6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737908d86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37908d8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37908d86b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37908d86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1e94f197c6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e94f197c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1e94f197c6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e94f197c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Stop</a:t>
            </a:r>
            <a:r>
              <a:rPr lang="en"/>
              <a:t>: Sa se defineasca 4 microservicii pt eCommerce nostrul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1e94f197c6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e94f197c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1e94f197c6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e94f197c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 ce?</a:t>
            </a:r>
            <a:endParaRPr/>
          </a:p>
          <a:p>
            <a:pPr indent="-317500" lvl="0" marL="457200" rtl="0" algn="l">
              <a:spcBef>
                <a:spcPts val="0"/>
              </a:spcBef>
              <a:spcAft>
                <a:spcPts val="0"/>
              </a:spcAft>
              <a:buSzPts val="1400"/>
              <a:buChar char="-"/>
            </a:pPr>
            <a:r>
              <a:rPr lang="en"/>
              <a:t>Experienta</a:t>
            </a:r>
            <a:endParaRPr/>
          </a:p>
          <a:p>
            <a:pPr indent="-317500" lvl="0" marL="457200" rtl="0" algn="l">
              <a:spcBef>
                <a:spcPts val="0"/>
              </a:spcBef>
              <a:spcAft>
                <a:spcPts val="0"/>
              </a:spcAft>
              <a:buSzPts val="1400"/>
              <a:buChar char="-"/>
            </a:pPr>
            <a:r>
              <a:rPr lang="en"/>
              <a:t>Asteptari</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1e94f197c6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e94f197c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 daca se vede url? </a:t>
            </a:r>
            <a:r>
              <a:rPr b="1" lang="en"/>
              <a:t>De vazut</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1e94f197c6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e94f197c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Bounded Context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1e94f197c6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e94f197c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rgbClr val="333333"/>
                </a:solidFill>
              </a:rPr>
              <a:t>Loosely coupled</a:t>
            </a:r>
            <a:r>
              <a:rPr lang="en" sz="1400">
                <a:solidFill>
                  <a:srgbClr val="333333"/>
                </a:solidFill>
                <a:highlight>
                  <a:srgbClr val="FFFFFF"/>
                </a:highlight>
              </a:rPr>
              <a:t> — By interacting through clearly defined interfaces, or through published events, each microservice remains independent of the internal implementation of its collaborators. For example, the orders service we introduced earlier shouldn’t be aware of the implementation of the account transactions service.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One-to-one</a:t>
            </a:r>
            <a:r>
              <a:rPr lang="en" sz="1200"/>
              <a:t> – fiecare request este procesat de o singura instanta</a:t>
            </a:r>
            <a:endParaRPr sz="1200"/>
          </a:p>
          <a:p>
            <a:pPr indent="0" lvl="0" marL="0" rtl="0" algn="l">
              <a:spcBef>
                <a:spcPts val="0"/>
              </a:spcBef>
              <a:spcAft>
                <a:spcPts val="0"/>
              </a:spcAft>
              <a:buNone/>
            </a:pPr>
            <a:r>
              <a:rPr b="1" lang="en" sz="1200"/>
              <a:t>One-to-many</a:t>
            </a:r>
            <a:r>
              <a:rPr lang="en" sz="1200"/>
              <a:t> – fiecare request este procesat de mai multe instante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Synchronous</a:t>
            </a:r>
            <a:r>
              <a:rPr lang="en" sz="1200"/>
              <a:t> – Clientul asteapta raspunsul o perioada de timp, perioada in care este blocat </a:t>
            </a:r>
            <a:endParaRPr sz="1200"/>
          </a:p>
          <a:p>
            <a:pPr indent="0" lvl="0" marL="0" rtl="0" algn="l">
              <a:spcBef>
                <a:spcPts val="0"/>
              </a:spcBef>
              <a:spcAft>
                <a:spcPts val="0"/>
              </a:spcAft>
              <a:buNone/>
            </a:pPr>
            <a:r>
              <a:rPr b="1" lang="en" sz="1200"/>
              <a:t>Asynchronous</a:t>
            </a:r>
            <a:r>
              <a:rPr lang="en" sz="1200"/>
              <a:t> – Clientul nu este blocat in timp ce asteapta un raspuns, iar dupa caz raspunsul poate sa nu fie trimis imediat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Request/response</a:t>
            </a:r>
            <a:r>
              <a:rPr lang="en" sz="1200"/>
              <a:t> – un client face un request catre un serviciu si asteapta primirea raspunsul</a:t>
            </a:r>
            <a:endParaRPr sz="1200"/>
          </a:p>
          <a:p>
            <a:pPr indent="0" lvl="0" marL="0" rtl="0" algn="l">
              <a:spcBef>
                <a:spcPts val="0"/>
              </a:spcBef>
              <a:spcAft>
                <a:spcPts val="0"/>
              </a:spcAft>
              <a:buNone/>
            </a:pPr>
            <a:r>
              <a:rPr lang="en" sz="1200"/>
              <a:t>Intr-o aplicatie bazata pe thread-uri, thread-ul care face request-ul este blocat cat timp asteapta raspunsul.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Notification</a:t>
            </a:r>
            <a:r>
              <a:rPr lang="en" sz="1200"/>
              <a:t> (</a:t>
            </a:r>
            <a:r>
              <a:rPr b="1" lang="en" sz="1200"/>
              <a:t>one-way request</a:t>
            </a:r>
            <a:r>
              <a:rPr lang="en" sz="1200"/>
              <a:t>) – un client trimite un request catre un serviciu dar nu asteapta sa primeasca nici un raspuns</a:t>
            </a:r>
            <a:endParaRPr sz="1200"/>
          </a:p>
          <a:p>
            <a:pPr indent="0" lvl="0" marL="0" rtl="0" algn="l">
              <a:spcBef>
                <a:spcPts val="0"/>
              </a:spcBef>
              <a:spcAft>
                <a:spcPts val="0"/>
              </a:spcAft>
              <a:buNone/>
            </a:pPr>
            <a:r>
              <a:rPr b="1" lang="en" sz="1200"/>
              <a:t>Request / Async response</a:t>
            </a:r>
            <a:r>
              <a:rPr lang="en" sz="1200"/>
              <a:t> – un client trimite un request catre un seviciu, care raspunde asincron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Publish / Subscribe</a:t>
            </a:r>
            <a:r>
              <a:rPr lang="en" sz="1200"/>
              <a:t> – un client publica un mesaj, ce este consumat de nici unul sau mai multe servicii / instante </a:t>
            </a:r>
            <a:endParaRPr sz="1200"/>
          </a:p>
          <a:p>
            <a:pPr indent="0" lvl="0" marL="0" rtl="0" algn="l">
              <a:spcBef>
                <a:spcPts val="0"/>
              </a:spcBef>
              <a:spcAft>
                <a:spcPts val="0"/>
              </a:spcAft>
              <a:buNone/>
            </a:pPr>
            <a:r>
              <a:rPr b="1" lang="en" sz="1200"/>
              <a:t>Publish / Async responses</a:t>
            </a:r>
            <a:r>
              <a:rPr lang="en" sz="1200"/>
              <a:t> – un client publica un mesaj, dupa care asteapta o perioada de timp  raspunsul de la serviciile / instantele interesate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1e94f197c6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e94f197c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1e94f197c6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e94f197c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333333"/>
              </a:buClr>
              <a:buSzPts val="1400"/>
              <a:buChar char="●"/>
            </a:pPr>
            <a:r>
              <a:rPr lang="en" sz="1400">
                <a:solidFill>
                  <a:srgbClr val="333333"/>
                </a:solidFill>
              </a:rPr>
              <a:t>They create tighter coupling between services, as services must be aware of their collaborators.</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They don’t have a strong model for broadcast or publish-subscribe models, limiting your capability to perform parallel work.</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They block code execution while waiting on responses. In a thread- or process-based server model, this can exhaust capacity and trigger cascading failures.</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Overuse of synchronous messages can build deep dependency chains, which increases the overall fragility of acall path.</a:t>
            </a:r>
            <a:endParaRPr sz="1400">
              <a:solidFill>
                <a:srgbClr val="333333"/>
              </a:solidFill>
            </a:endParaRPr>
          </a:p>
          <a:p>
            <a:pPr indent="0" lvl="0" marL="0" rtl="0" algn="l">
              <a:spcBef>
                <a:spcPts val="9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1e94f197c6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94f197c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33333"/>
                </a:solidFill>
                <a:highlight>
                  <a:srgbClr val="FFFFFF"/>
                </a:highlight>
                <a:latin typeface="Times New Roman"/>
                <a:ea typeface="Times New Roman"/>
                <a:cs typeface="Times New Roman"/>
                <a:sym typeface="Times New Roman"/>
              </a:rPr>
              <a:t>Events enable different styles of persistence and querying, such as event sourcing and command query responsibility segregation (CQRS). These aren’t a prerequisite for microservices but have some synergies with a microservice approach. We’ll explore them in chapter 5.</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333333"/>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333333"/>
              </a:buClr>
              <a:buSzPts val="1400"/>
              <a:buFont typeface="Times New Roman"/>
              <a:buChar char="-"/>
            </a:pPr>
            <a:r>
              <a:rPr lang="en" sz="1400">
                <a:solidFill>
                  <a:srgbClr val="333333"/>
                </a:solidFill>
                <a:highlight>
                  <a:srgbClr val="FFFFFF"/>
                </a:highlight>
                <a:latin typeface="Times New Roman"/>
                <a:ea typeface="Times New Roman"/>
                <a:cs typeface="Times New Roman"/>
                <a:sym typeface="Times New Roman"/>
              </a:rPr>
              <a:t>Decoupled</a:t>
            </a:r>
            <a:endParaRPr sz="14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1e9a98d04d_0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e9a98d04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10:40 - 12:20 </a:t>
            </a:r>
            <a:endParaRPr b="1"/>
          </a:p>
          <a:p>
            <a:pPr indent="0" lvl="0" marL="0" rtl="0" algn="l">
              <a:spcBef>
                <a:spcPts val="0"/>
              </a:spcBef>
              <a:spcAft>
                <a:spcPts val="0"/>
              </a:spcAft>
              <a:buNone/>
            </a:pPr>
            <a:r>
              <a:rPr lang="en"/>
              <a:t>Microservices + Point to Point Communication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1e94f197c6_0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e94f197c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2"/>
              </a:rPr>
              <a:t>http://start.spring.io/</a:t>
            </a:r>
            <a:endParaRPr/>
          </a:p>
          <a:p>
            <a:pPr indent="-317500" lvl="0" marL="457200" rtl="0" algn="l">
              <a:spcBef>
                <a:spcPts val="0"/>
              </a:spcBef>
              <a:spcAft>
                <a:spcPts val="0"/>
              </a:spcAft>
              <a:buSzPts val="1400"/>
              <a:buChar char="-"/>
            </a:pPr>
            <a:r>
              <a:rPr lang="en"/>
              <a:t>Web</a:t>
            </a:r>
            <a:endParaRPr/>
          </a:p>
          <a:p>
            <a:pPr indent="-317500" lvl="0" marL="457200" rtl="0" algn="l">
              <a:spcBef>
                <a:spcPts val="0"/>
              </a:spcBef>
              <a:spcAft>
                <a:spcPts val="0"/>
              </a:spcAft>
              <a:buSzPts val="1400"/>
              <a:buChar char="-"/>
            </a:pPr>
            <a:r>
              <a:rPr lang="en"/>
              <a:t>H2</a:t>
            </a:r>
            <a:endParaRPr/>
          </a:p>
          <a:p>
            <a:pPr indent="-317500" lvl="0" marL="457200" rtl="0" algn="l">
              <a:spcBef>
                <a:spcPts val="0"/>
              </a:spcBef>
              <a:spcAft>
                <a:spcPts val="0"/>
              </a:spcAft>
              <a:buSzPts val="1400"/>
              <a:buChar char="-"/>
            </a:pPr>
            <a:r>
              <a:rPr lang="en"/>
              <a:t>JPA</a:t>
            </a:r>
            <a:endParaRPr/>
          </a:p>
          <a:p>
            <a:pPr indent="-317500" lvl="0" marL="457200" rtl="0" algn="l">
              <a:spcBef>
                <a:spcPts val="0"/>
              </a:spcBef>
              <a:spcAft>
                <a:spcPts val="0"/>
              </a:spcAft>
              <a:buSzPts val="1400"/>
              <a:buChar char="-"/>
            </a:pPr>
            <a:r>
              <a:rPr lang="en"/>
              <a:t>Rest Repositories </a:t>
            </a:r>
            <a:endParaRPr/>
          </a:p>
          <a:p>
            <a:pPr indent="-317500" lvl="0" marL="457200" rtl="0" algn="l">
              <a:spcBef>
                <a:spcPts val="0"/>
              </a:spcBef>
              <a:spcAft>
                <a:spcPts val="0"/>
              </a:spcAft>
              <a:buSzPts val="1400"/>
              <a:buChar char="-"/>
            </a:pPr>
            <a:r>
              <a:rPr lang="en"/>
              <a:t>Lombok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1e9a98d04d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e9a98d0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1e94f197c6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e94f197c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24aeacaca2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4aeacaca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Filter</a:t>
            </a:r>
            <a:endParaRPr b="1"/>
          </a:p>
          <a:p>
            <a:pPr indent="-317500" lvl="0" marL="457200" rtl="0" algn="l">
              <a:spcBef>
                <a:spcPts val="0"/>
              </a:spcBef>
              <a:spcAft>
                <a:spcPts val="0"/>
              </a:spcAft>
              <a:buSzPts val="1400"/>
              <a:buChar char="●"/>
            </a:pPr>
            <a:r>
              <a:rPr b="1" lang="en"/>
              <a:t>pre</a:t>
            </a:r>
            <a:r>
              <a:rPr lang="en"/>
              <a:t> filters are executed before the request is routed,</a:t>
            </a:r>
            <a:endParaRPr/>
          </a:p>
          <a:p>
            <a:pPr indent="-317500" lvl="0" marL="457200" rtl="0" algn="l">
              <a:spcBef>
                <a:spcPts val="0"/>
              </a:spcBef>
              <a:spcAft>
                <a:spcPts val="0"/>
              </a:spcAft>
              <a:buSzPts val="1400"/>
              <a:buChar char="●"/>
            </a:pPr>
            <a:r>
              <a:rPr b="1" lang="en"/>
              <a:t>route</a:t>
            </a:r>
            <a:r>
              <a:rPr lang="en"/>
              <a:t> filters can handle the actual routing of the request,</a:t>
            </a:r>
            <a:endParaRPr/>
          </a:p>
          <a:p>
            <a:pPr indent="-317500" lvl="0" marL="457200" rtl="0" algn="l">
              <a:spcBef>
                <a:spcPts val="0"/>
              </a:spcBef>
              <a:spcAft>
                <a:spcPts val="0"/>
              </a:spcAft>
              <a:buSzPts val="1400"/>
              <a:buChar char="●"/>
            </a:pPr>
            <a:r>
              <a:rPr b="1" lang="en"/>
              <a:t>post</a:t>
            </a:r>
            <a:r>
              <a:rPr lang="en"/>
              <a:t> filters are executed after the request has been routed, and</a:t>
            </a:r>
            <a:endParaRPr/>
          </a:p>
          <a:p>
            <a:pPr indent="-317500" lvl="0" marL="457200" rtl="0" algn="l">
              <a:spcBef>
                <a:spcPts val="0"/>
              </a:spcBef>
              <a:spcAft>
                <a:spcPts val="0"/>
              </a:spcAft>
              <a:buSzPts val="1400"/>
              <a:buChar char="●"/>
            </a:pPr>
            <a:r>
              <a:rPr b="1" lang="en"/>
              <a:t>error</a:t>
            </a:r>
            <a:r>
              <a:rPr lang="en"/>
              <a:t> filters execute if an error occurs in the course of handling the request.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24aeacaca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4aeaca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Should be done for the day!</a:t>
            </a:r>
            <a:endParaRPr sz="29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24aeacaca2_0_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4aeacaca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2358465e76_0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358465e7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2358465e76_0_2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358465e7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Elastic Load Balancer</a:t>
            </a:r>
            <a:endParaRPr/>
          </a:p>
          <a:p>
            <a:pPr indent="0" lvl="0" marL="0" rtl="0" algn="l">
              <a:spcBef>
                <a:spcPts val="0"/>
              </a:spcBef>
              <a:spcAft>
                <a:spcPts val="0"/>
              </a:spcAft>
              <a:buNone/>
            </a:pPr>
            <a:r>
              <a:rPr lang="en"/>
              <a:t>HAProxy with </a:t>
            </a:r>
            <a:r>
              <a:rPr lang="en"/>
              <a:t>Consul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2358465e76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358465e7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Eureka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2378447304_0_2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37844730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23695f6396_0_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3695f639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https://www.todaysoftmag.com/article/1531/fault-tolerant-microservices-with-netflix-hystrix</a:t>
            </a:r>
            <a:endParaRPr/>
          </a:p>
          <a:p>
            <a:pPr indent="0" lvl="0" marL="0" rtl="0" algn="l">
              <a:spcBef>
                <a:spcPts val="0"/>
              </a:spcBef>
              <a:spcAft>
                <a:spcPts val="0"/>
              </a:spcAft>
              <a:buNone/>
            </a:pPr>
            <a:r>
              <a:rPr lang="en" u="sng">
                <a:solidFill>
                  <a:schemeClr val="hlink"/>
                </a:solidFill>
                <a:hlinkClick r:id="rId3"/>
              </a:rPr>
              <a:t>https://medium.com/netflix-techblog/fault-tolerance-in-a-high-volume-distributed-system-91ab4faae74a</a:t>
            </a:r>
            <a:endParaRPr/>
          </a:p>
          <a:p>
            <a:pPr indent="0" lvl="0" marL="0" rtl="0" algn="l">
              <a:spcBef>
                <a:spcPts val="0"/>
              </a:spcBef>
              <a:spcAft>
                <a:spcPts val="0"/>
              </a:spcAft>
              <a:buNone/>
            </a:pPr>
            <a:r>
              <a:rPr lang="en" u="sng">
                <a:solidFill>
                  <a:schemeClr val="hlink"/>
                </a:solidFill>
                <a:hlinkClick r:id="rId4"/>
              </a:rPr>
              <a:t>https://martinfowler.com/bliki/CircuitBreaker.html</a:t>
            </a:r>
            <a:endParaRPr/>
          </a:p>
          <a:p>
            <a:pPr indent="0" lvl="0" marL="0" rtl="0" algn="l">
              <a:spcBef>
                <a:spcPts val="0"/>
              </a:spcBef>
              <a:spcAft>
                <a:spcPts val="0"/>
              </a:spcAft>
              <a:buNone/>
            </a:pPr>
            <a:r>
              <a:rPr lang="en" u="sng">
                <a:solidFill>
                  <a:schemeClr val="hlink"/>
                </a:solidFill>
                <a:hlinkClick r:id="rId5"/>
              </a:rPr>
              <a:t>https://is.muni.cz/th/396542/fi_m/masters-thesis.pdf</a:t>
            </a:r>
            <a:endParaRPr/>
          </a:p>
          <a:p>
            <a:pPr indent="0" lvl="0" marL="0" rtl="0" algn="l">
              <a:spcBef>
                <a:spcPts val="0"/>
              </a:spcBef>
              <a:spcAft>
                <a:spcPts val="0"/>
              </a:spcAft>
              <a:buNone/>
            </a:pPr>
            <a:r>
              <a:rPr lang="en" u="sng">
                <a:solidFill>
                  <a:schemeClr val="hlink"/>
                </a:solidFill>
                <a:hlinkClick r:id="rId6"/>
              </a:rPr>
              <a:t>https://www.youtube.com/watch?v=dKWNZnuZhd0</a:t>
            </a:r>
            <a:endParaRPr/>
          </a:p>
          <a:p>
            <a:pPr indent="0" lvl="0" marL="0" rtl="0" algn="l">
              <a:spcBef>
                <a:spcPts val="0"/>
              </a:spcBef>
              <a:spcAft>
                <a:spcPts val="0"/>
              </a:spcAft>
              <a:buNone/>
            </a:pPr>
            <a:r>
              <a:rPr lang="en" u="sng">
                <a:solidFill>
                  <a:schemeClr val="hlink"/>
                </a:solidFill>
                <a:hlinkClick r:id="rId7"/>
              </a:rPr>
              <a:t>https://www.slideshare.net/chbatey/fault-tolerant-microservices-skills-matter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2373aa89b0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373aa89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https://martinfowler.com/bliki/CircuitBreaker.html</a:t>
            </a:r>
            <a:endParaRPr/>
          </a:p>
          <a:p>
            <a:pPr indent="0" lvl="0" marL="0" rtl="0" algn="l">
              <a:spcBef>
                <a:spcPts val="0"/>
              </a:spcBef>
              <a:spcAft>
                <a:spcPts val="0"/>
              </a:spcAft>
              <a:buNone/>
            </a:pPr>
            <a:r>
              <a:rPr lang="en" u="sng">
                <a:solidFill>
                  <a:schemeClr val="hlink"/>
                </a:solidFill>
                <a:hlinkClick r:id="rId3"/>
              </a:rPr>
              <a:t>https://nprogramming.wordpress.com/2016/02/27/the-circuit-breaker-design-pattern/</a:t>
            </a:r>
            <a:endParaRPr/>
          </a:p>
          <a:p>
            <a:pPr indent="0" lvl="0" marL="0" rtl="0" algn="l">
              <a:spcBef>
                <a:spcPts val="0"/>
              </a:spcBef>
              <a:spcAft>
                <a:spcPts val="0"/>
              </a:spcAft>
              <a:buNone/>
            </a:pPr>
            <a:r>
              <a:rPr lang="en" u="sng">
                <a:solidFill>
                  <a:schemeClr val="hlink"/>
                </a:solidFill>
                <a:hlinkClick r:id="rId4"/>
              </a:rPr>
              <a:t>https://www.nginx.com/blog/microservices-reference-architecture-nginx-circuit-breaker-pattern/</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2373aa89b0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373aa89b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https://www.baeldung.com/resilience4j</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82984c147_0_1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82984c14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333333"/>
              </a:buClr>
              <a:buSzPts val="1400"/>
              <a:buChar char="●"/>
            </a:pPr>
            <a:r>
              <a:rPr lang="en" sz="1400">
                <a:solidFill>
                  <a:srgbClr val="333333"/>
                </a:solidFill>
              </a:rPr>
              <a:t>Each microservice is </a:t>
            </a:r>
            <a:r>
              <a:rPr i="1" lang="en" sz="1400">
                <a:solidFill>
                  <a:srgbClr val="333333"/>
                </a:solidFill>
              </a:rPr>
              <a:t>responsible for a single capability. This might be business related or represent a shared technical capability, such as integration with a third party (for example, the stock exchange).</a:t>
            </a:r>
            <a:endParaRPr i="1"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A microservice </a:t>
            </a:r>
            <a:r>
              <a:rPr i="1" lang="en" sz="1400">
                <a:solidFill>
                  <a:srgbClr val="333333"/>
                </a:solidFill>
              </a:rPr>
              <a:t>owns its data store</a:t>
            </a:r>
            <a:r>
              <a:rPr lang="en" sz="1400">
                <a:solidFill>
                  <a:srgbClr val="333333"/>
                </a:solidFill>
              </a:rPr>
              <a:t>, if it has one. This reduces coupling between services because other services can only access data they don’t own through the interface that a service provides.</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Microservices themselves, not the messaging mechanism that connects them nor another piece of software, are </a:t>
            </a:r>
            <a:r>
              <a:rPr i="1" lang="en" sz="1400">
                <a:solidFill>
                  <a:srgbClr val="333333"/>
                </a:solidFill>
              </a:rPr>
              <a:t>responsible for choreography and collaboration</a:t>
            </a:r>
            <a:r>
              <a:rPr lang="en" sz="1400">
                <a:solidFill>
                  <a:srgbClr val="333333"/>
                </a:solidFill>
              </a:rPr>
              <a:t> — the sequencing of messages and actions to perform some useful activity.</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Each microservice can be </a:t>
            </a:r>
            <a:r>
              <a:rPr i="1" lang="en" sz="1400">
                <a:solidFill>
                  <a:srgbClr val="333333"/>
                </a:solidFill>
              </a:rPr>
              <a:t>deployed independently</a:t>
            </a:r>
            <a:r>
              <a:rPr lang="en" sz="1400">
                <a:solidFill>
                  <a:srgbClr val="333333"/>
                </a:solidFill>
              </a:rPr>
              <a:t>. Without this, a microservice application would still be monolithic at the point of deployment.</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A microservice is </a:t>
            </a:r>
            <a:r>
              <a:rPr i="1" lang="en" sz="1400">
                <a:solidFill>
                  <a:srgbClr val="333333"/>
                </a:solidFill>
              </a:rPr>
              <a:t>replaceable</a:t>
            </a:r>
            <a:r>
              <a:rPr lang="en" sz="1400">
                <a:solidFill>
                  <a:srgbClr val="333333"/>
                </a:solidFill>
              </a:rPr>
              <a:t>. Having a single capability places natural bounds on size; likewise, it makes the individual responsibility, or role, of a service easy to comprehend.</a:t>
            </a:r>
            <a:endParaRPr sz="1400">
              <a:solidFill>
                <a:srgbClr val="333333"/>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2373aa89b0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373aa89b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feign.compression.request.enabled=true</a:t>
            </a:r>
            <a:br>
              <a:rPr lang="en"/>
            </a:br>
            <a:r>
              <a:rPr lang="en"/>
              <a:t>feign.compression.response.enabled=true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https://www.baeldung.com/resilience4j</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24d26bffee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4d26bff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24d26bffee_1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4d26bffe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Order Service cannot access the CUSTOMER table directly. It can only use the API provided by the Customer Service. </a:t>
            </a:r>
            <a:endParaRPr/>
          </a:p>
          <a:p>
            <a:pPr indent="0" lvl="0" marL="0" rtl="0" algn="l">
              <a:spcBef>
                <a:spcPts val="0"/>
              </a:spcBef>
              <a:spcAft>
                <a:spcPts val="0"/>
              </a:spcAft>
              <a:buNone/>
            </a:pPr>
            <a:r>
              <a:rPr lang="en"/>
              <a:t>The Order Service could potentially use distributed transactions, also known as </a:t>
            </a:r>
            <a:r>
              <a:rPr b="1" lang="en"/>
              <a:t>two-phase commit (2PC)</a:t>
            </a:r>
            <a:r>
              <a:rPr lang="en"/>
              <a:t>. However, 2PC is usually not a viable option in modern applications. </a:t>
            </a:r>
            <a:endParaRPr/>
          </a:p>
          <a:p>
            <a:pPr indent="0" lvl="0" marL="0" rtl="0" algn="l">
              <a:spcBef>
                <a:spcPts val="0"/>
              </a:spcBef>
              <a:spcAft>
                <a:spcPts val="0"/>
              </a:spcAft>
              <a:buNone/>
            </a:pPr>
            <a:r>
              <a:rPr lang="en"/>
              <a:t>The </a:t>
            </a:r>
            <a:r>
              <a:rPr i="1" lang="en"/>
              <a:t>CAP theorem </a:t>
            </a:r>
            <a:r>
              <a:rPr lang="en"/>
              <a:t>requires you to choose between </a:t>
            </a:r>
            <a:r>
              <a:rPr b="1" lang="en"/>
              <a:t>availability and ACID-style consistency</a:t>
            </a:r>
            <a:r>
              <a:rPr lang="en"/>
              <a:t>, and availability is usually the better choice.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challenge is how to implement queries that retrieve data from multiple services.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782984c147_0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782984c14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Order Service cannot access the CUSTOMER table directly. It can only use the API provided by the Customer Service. </a:t>
            </a:r>
            <a:endParaRPr/>
          </a:p>
          <a:p>
            <a:pPr indent="0" lvl="0" marL="0" rtl="0" algn="l">
              <a:spcBef>
                <a:spcPts val="0"/>
              </a:spcBef>
              <a:spcAft>
                <a:spcPts val="0"/>
              </a:spcAft>
              <a:buNone/>
            </a:pPr>
            <a:r>
              <a:rPr lang="en"/>
              <a:t>The Order Service could potentially use distributed transactions, also known as </a:t>
            </a:r>
            <a:r>
              <a:rPr b="1" lang="en"/>
              <a:t>two-phase commit (2PC)</a:t>
            </a:r>
            <a:r>
              <a:rPr lang="en"/>
              <a:t>. However, 2PC is usually not a viable option in modern applications. </a:t>
            </a:r>
            <a:endParaRPr/>
          </a:p>
          <a:p>
            <a:pPr indent="0" lvl="0" marL="0" rtl="0" algn="l">
              <a:spcBef>
                <a:spcPts val="0"/>
              </a:spcBef>
              <a:spcAft>
                <a:spcPts val="0"/>
              </a:spcAft>
              <a:buNone/>
            </a:pPr>
            <a:r>
              <a:rPr lang="en"/>
              <a:t>The </a:t>
            </a:r>
            <a:r>
              <a:rPr i="1" lang="en"/>
              <a:t>CAP theorem </a:t>
            </a:r>
            <a:r>
              <a:rPr lang="en"/>
              <a:t>requires you to choose between </a:t>
            </a:r>
            <a:r>
              <a:rPr b="1" lang="en"/>
              <a:t>availability and ACID-style consistency</a:t>
            </a:r>
            <a:r>
              <a:rPr lang="en"/>
              <a:t>, and availability is usually the better choice.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challenge is how to implement queries that retrieve data from multiple services.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23695f639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3695f63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24aeacaca2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4aeacaca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RabbitMQ</a:t>
            </a:r>
            <a:endParaRPr/>
          </a:p>
          <a:p>
            <a:pPr indent="0" lvl="0" marL="0" rtl="0" algn="l">
              <a:spcBef>
                <a:spcPts val="0"/>
              </a:spcBef>
              <a:spcAft>
                <a:spcPts val="0"/>
              </a:spcAft>
              <a:buNone/>
            </a:pPr>
            <a:r>
              <a:rPr lang="en"/>
              <a:t>ActiveMQ</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2358465e76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358465e7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https://www.slideshare.net/mongodb/powering-microservices-with-docker-kubernetes-kafka-mongodb-78227972?qid=c666fbf7-bdb7-4ff3-83ac-08d01aabad31&amp;v=&amp;b=&amp;from_search=12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Producer scrie un singur event pe un topic / coada de mesaje (message queue). Consumer il citeste</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2378447304_0_2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378447304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Poti avea mai multi Producers care sa scrie in acelasi Topic. </a:t>
            </a:r>
            <a:endParaRPr/>
          </a:p>
          <a:p>
            <a:pPr indent="0" lvl="0" marL="0" rtl="0" algn="l">
              <a:spcBef>
                <a:spcPts val="0"/>
              </a:spcBef>
              <a:spcAft>
                <a:spcPts val="0"/>
              </a:spcAft>
              <a:buNone/>
            </a:pPr>
            <a:r>
              <a:rPr lang="en"/>
              <a:t>Consumers pot sa primeasca mesajele de la momentul in care s-a conectat la Kafka sau putem sa-l setam sa citeasca mesajele de la inceput. </a:t>
            </a:r>
            <a:endParaRPr/>
          </a:p>
          <a:p>
            <a:pPr indent="0" lvl="0" marL="0" rtl="0" algn="l">
              <a:spcBef>
                <a:spcPts val="0"/>
              </a:spcBef>
              <a:spcAft>
                <a:spcPts val="0"/>
              </a:spcAft>
              <a:buNone/>
            </a:pPr>
            <a:r>
              <a:rPr lang="en"/>
              <a:t>Ex: nou algorit de calcul ce se vrea aplicta proactiv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2378447304_0_2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37844730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Imparti mesajele in mai multe partitii in functie de un field din mesaj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2378447304_0_2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37844730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Availability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c6f980f91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980f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SOA - Service-Oriented Architecture</a:t>
            </a:r>
            <a:endParaRPr b="1"/>
          </a:p>
          <a:p>
            <a:pPr indent="-317500" lvl="0" marL="457200" rtl="0" algn="l">
              <a:spcBef>
                <a:spcPts val="0"/>
              </a:spcBef>
              <a:spcAft>
                <a:spcPts val="0"/>
              </a:spcAft>
              <a:buSzPts val="1400"/>
              <a:buChar char="-"/>
            </a:pPr>
            <a:r>
              <a:rPr b="1" lang="en"/>
              <a:t>Deci, ar trebui să vă gândiți la Microservice ca o abordare specifică pentru SOA în același mod în care XP sau Scrum sunt abordări specifice pentru Agile</a:t>
            </a:r>
            <a:endParaRPr b="1"/>
          </a:p>
          <a:p>
            <a:pPr indent="-317500" lvl="0" marL="457200" rtl="0" algn="l">
              <a:spcBef>
                <a:spcPts val="0"/>
              </a:spcBef>
              <a:spcAft>
                <a:spcPts val="0"/>
              </a:spcAft>
              <a:buSzPts val="1400"/>
              <a:buChar char="-"/>
            </a:pPr>
            <a:r>
              <a:rPr b="1" lang="en"/>
              <a:t>MS = autonom</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2378447304_0_2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37844730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24aeacaca2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4aeacaca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2378447304_0_2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37844730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23695f6396_0_2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3695f639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https://www.youtube.com/watch?v=YPbGW3Fnmbc</a:t>
            </a:r>
            <a:r>
              <a:rPr lang="en"/>
              <a:t> </a:t>
            </a:r>
            <a:endParaRPr/>
          </a:p>
          <a:p>
            <a:pPr indent="0" lvl="0" marL="0" rtl="0" algn="l">
              <a:spcBef>
                <a:spcPts val="0"/>
              </a:spcBef>
              <a:spcAft>
                <a:spcPts val="0"/>
              </a:spcAft>
              <a:buNone/>
            </a:pPr>
            <a:r>
              <a:rPr lang="en" u="sng">
                <a:solidFill>
                  <a:schemeClr val="hlink"/>
                </a:solidFill>
                <a:hlinkClick r:id="rId3"/>
              </a:rPr>
              <a:t>https://microservices.io/patterns/data/saga.html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3a351c6a9b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a351c6a9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3a351c6a9b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a351c6a9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3a351c6a9b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a351c6a9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23695f6396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3695f639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Should be done for the day!</a:t>
            </a:r>
            <a:endParaRPr sz="20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3a351c6a9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3a351c6a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2"/>
              </a:rPr>
              <a:t>https://dzone.com/articles/advanced-microservices-security-with-spring-and-oa</a:t>
            </a:r>
            <a:endParaRPr/>
          </a:p>
          <a:p>
            <a:pPr indent="0" lvl="0" marL="0" rtl="0" algn="l">
              <a:spcBef>
                <a:spcPts val="0"/>
              </a:spcBef>
              <a:spcAft>
                <a:spcPts val="0"/>
              </a:spcAft>
              <a:buNone/>
            </a:pPr>
            <a:r>
              <a:rPr lang="en" u="sng">
                <a:solidFill>
                  <a:schemeClr val="accent5"/>
                </a:solidFill>
                <a:hlinkClick r:id="rId3"/>
              </a:rPr>
              <a:t>https://www.youtube.com/watch?v=ZXGaC3GR3zU</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237692bc5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37692bc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18d11dddc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8d11ddd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
              <a:t>RIBBON - Load balancer</a:t>
            </a:r>
            <a:endParaRPr b="1"/>
          </a:p>
          <a:p>
            <a:pPr indent="0" lvl="0" marL="0" rtl="0" algn="l">
              <a:spcBef>
                <a:spcPts val="0"/>
              </a:spcBef>
              <a:spcAft>
                <a:spcPts val="0"/>
              </a:spcAft>
              <a:buNone/>
            </a:pPr>
            <a:r>
              <a:rPr b="1" lang="en"/>
              <a:t>Hystrix - Circuit Breaker</a:t>
            </a:r>
            <a:endParaRPr b="1"/>
          </a:p>
          <a:p>
            <a:pPr indent="0" lvl="0" marL="0" rtl="0" algn="l">
              <a:spcBef>
                <a:spcPts val="0"/>
              </a:spcBef>
              <a:spcAft>
                <a:spcPts val="0"/>
              </a:spcAft>
              <a:buNone/>
            </a:pPr>
            <a:r>
              <a:rPr b="1" lang="en"/>
              <a:t>Eureka - Service Discovery</a:t>
            </a:r>
            <a:endParaRPr b="1"/>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237692bc5f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37692bc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2378447304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37844730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2378447304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37844730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2378447304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37844730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2378447304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37844730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2"/>
              </a:rPr>
              <a:t>https://www.nginx.com/solutions/application-security/</a:t>
            </a:r>
            <a:endParaRPr/>
          </a:p>
          <a:p>
            <a:pPr indent="0" lvl="0" marL="0" rtl="0" algn="l">
              <a:spcBef>
                <a:spcPts val="0"/>
              </a:spcBef>
              <a:spcAft>
                <a:spcPts val="0"/>
              </a:spcAft>
              <a:buNone/>
            </a:pPr>
            <a:r>
              <a:rPr lang="en" u="sng">
                <a:solidFill>
                  <a:schemeClr val="accent5"/>
                </a:solidFill>
                <a:hlinkClick r:id="rId3"/>
              </a:rPr>
              <a:t>https://www.nginx.com/page/7/?s=security</a:t>
            </a:r>
            <a:endParaRPr/>
          </a:p>
          <a:p>
            <a:pPr indent="0" lvl="0" marL="0" rtl="0" algn="l">
              <a:spcBef>
                <a:spcPts val="0"/>
              </a:spcBef>
              <a:spcAft>
                <a:spcPts val="0"/>
              </a:spcAft>
              <a:buNone/>
            </a:pPr>
            <a:r>
              <a:rPr lang="en" u="sng">
                <a:solidFill>
                  <a:schemeClr val="accent5"/>
                </a:solidFill>
                <a:hlinkClick r:id="rId4"/>
              </a:rPr>
              <a:t>https://www.slideshare.net/cmoulliard/security-enforcement-of-java-microservices-with-apiman-keycloak?qid=a0eafcf7-a057-4722-badd-92e2f96dfe55&amp;v=&amp;b=&amp;from_search=7</a:t>
            </a:r>
            <a:endParaRPr/>
          </a:p>
          <a:p>
            <a:pPr indent="0" lvl="0" marL="0" rtl="0" algn="l">
              <a:spcBef>
                <a:spcPts val="0"/>
              </a:spcBef>
              <a:spcAft>
                <a:spcPts val="0"/>
              </a:spcAft>
              <a:buNone/>
            </a:pPr>
            <a:r>
              <a:rPr lang="en" u="sng">
                <a:solidFill>
                  <a:schemeClr val="accent5"/>
                </a:solidFill>
                <a:hlinkClick r:id="rId5"/>
              </a:rPr>
              <a:t>https://www.slideshare.net/cloudflare/cloud-flare-amp-sans-webinar-securing-microservices?qid=a0eafcf7-a057-4722-badd-92e2f96dfe55&amp;v=&amp;b=&amp;from_search=4</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86f7a007e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86f7a007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86f7a007e5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86f7a007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2378447304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37844730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JWT</a:t>
            </a:r>
            <a:r>
              <a:rPr lang="en"/>
              <a:t> </a:t>
            </a:r>
            <a:r>
              <a:rPr lang="en"/>
              <a:t>- JSON Web Token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Generate JWT token keystore</a:t>
            </a:r>
            <a:endParaRPr b="1"/>
          </a:p>
          <a:p>
            <a:pPr indent="0" lvl="0" marL="0" rtl="0" algn="l">
              <a:spcBef>
                <a:spcPts val="0"/>
              </a:spcBef>
              <a:spcAft>
                <a:spcPts val="0"/>
              </a:spcAft>
              <a:buNone/>
            </a:pPr>
            <a:r>
              <a:rPr b="1" lang="en"/>
              <a:t>$</a:t>
            </a:r>
            <a:r>
              <a:rPr lang="en"/>
              <a:t> keytool -genkeypair -alias jwt -keyalg RSA -dname "CN=microservice, L=Bucuresti, C=RO" -keypass mySecretKey -keystore jwt.jks -storepass mySecretKey</a:t>
            </a:r>
            <a:endParaRPr/>
          </a:p>
          <a:p>
            <a:pPr indent="0" lvl="0" marL="0" rtl="0" algn="l">
              <a:spcBef>
                <a:spcPts val="0"/>
              </a:spcBef>
              <a:spcAft>
                <a:spcPts val="0"/>
              </a:spcAft>
              <a:buNone/>
            </a:pPr>
            <a:r>
              <a:rPr b="1" lang="en"/>
              <a:t>$ </a:t>
            </a:r>
            <a:r>
              <a:rPr lang="en"/>
              <a:t>keytool -list -rfc --keystore jwt.jks | openssl x509 -inform pem -pubkey</a:t>
            </a:r>
            <a:endParaRPr/>
          </a:p>
          <a:p>
            <a:pPr indent="0" lvl="0" marL="0" rtl="0" algn="l">
              <a:spcBef>
                <a:spcPts val="0"/>
              </a:spcBef>
              <a:spcAft>
                <a:spcPts val="0"/>
              </a:spcAft>
              <a:buNone/>
            </a:pPr>
            <a:r>
              <a:rPr lang="en"/>
              <a:t> Copy public key into </a:t>
            </a:r>
            <a:r>
              <a:rPr b="1" lang="en"/>
              <a:t>public.cert</a:t>
            </a:r>
            <a:r>
              <a:rPr lang="en"/>
              <a:t> and copy it to </a:t>
            </a:r>
            <a:r>
              <a:rPr i="1" lang="en"/>
              <a:t>src/main/resources</a:t>
            </a:r>
            <a:endParaRPr i="1">
              <a:latin typeface="Georgia"/>
              <a:ea typeface="Georgia"/>
              <a:cs typeface="Georgia"/>
              <a:sym typeface="Georgia"/>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start.spring.io</a:t>
            </a:r>
            <a:endParaRPr/>
          </a:p>
          <a:p>
            <a:pPr indent="-317500" lvl="0" marL="457200" rtl="0" algn="l">
              <a:spcBef>
                <a:spcPts val="0"/>
              </a:spcBef>
              <a:spcAft>
                <a:spcPts val="0"/>
              </a:spcAft>
              <a:buSzPts val="1400"/>
              <a:buChar char="-"/>
            </a:pPr>
            <a:r>
              <a:rPr lang="en"/>
              <a:t>Web</a:t>
            </a:r>
            <a:endParaRPr/>
          </a:p>
          <a:p>
            <a:pPr indent="-317500" lvl="0" marL="457200" rtl="0" algn="l">
              <a:spcBef>
                <a:spcPts val="0"/>
              </a:spcBef>
              <a:spcAft>
                <a:spcPts val="0"/>
              </a:spcAft>
              <a:buSzPts val="1400"/>
              <a:buChar char="-"/>
            </a:pPr>
            <a:r>
              <a:rPr lang="en"/>
              <a:t>Cloud OAuth2</a:t>
            </a:r>
            <a:endParaRPr/>
          </a:p>
          <a:p>
            <a:pPr indent="0" lvl="0" marL="0" rtl="0" algn="l">
              <a:lnSpc>
                <a:spcPct val="115000"/>
              </a:lnSpc>
              <a:spcBef>
                <a:spcPts val="0"/>
              </a:spcBef>
              <a:spcAft>
                <a:spcPts val="0"/>
              </a:spcAft>
              <a:buNone/>
            </a:pPr>
            <a:br>
              <a:rPr b="1" lang="en"/>
            </a:br>
            <a:r>
              <a:rPr b="1" lang="en"/>
              <a:t>get access tokens</a:t>
            </a:r>
            <a:br>
              <a:rPr b="1" lang="en"/>
            </a:br>
            <a:r>
              <a:rPr lang="en"/>
              <a:t>curl -X POST "web_app:@localhost:9999/oauth/token" -d "grant_type=password&amp;username=reader&amp;password=12345678"</a:t>
            </a:r>
            <a:endParaRPr/>
          </a:p>
          <a:p>
            <a:pPr indent="0" lvl="0" marL="0" rtl="0" algn="l">
              <a:lnSpc>
                <a:spcPct val="115000"/>
              </a:lnSpc>
              <a:spcBef>
                <a:spcPts val="1300"/>
              </a:spcBef>
              <a:spcAft>
                <a:spcPts val="0"/>
              </a:spcAft>
              <a:buNone/>
            </a:pPr>
            <a:r>
              <a:rPr lang="en"/>
              <a:t>curl -H "Authorization: Bearer $TOKEN" .....</a:t>
            </a:r>
            <a:endParaRPr/>
          </a:p>
          <a:p>
            <a:pPr indent="0" lvl="0" marL="0" rtl="0" algn="l">
              <a:spcBef>
                <a:spcPts val="1300"/>
              </a:spcBef>
              <a:spcAft>
                <a:spcPts val="0"/>
              </a:spcAft>
              <a:buNone/>
            </a:pPr>
            <a:r>
              <a:t/>
            </a:r>
            <a:endParaRPr sz="1000">
              <a:solidFill>
                <a:srgbClr val="93A1A1"/>
              </a:solidFill>
              <a:highlight>
                <a:srgbClr val="002B36"/>
              </a:highlight>
              <a:latin typeface="Courier New"/>
              <a:ea typeface="Courier New"/>
              <a:cs typeface="Courier New"/>
              <a:sym typeface="Courier New"/>
            </a:endParaRPr>
          </a:p>
          <a:p>
            <a:pPr indent="0" lvl="0" marL="0" rtl="0" algn="l">
              <a:spcBef>
                <a:spcPts val="0"/>
              </a:spcBef>
              <a:spcAft>
                <a:spcPts val="0"/>
              </a:spcAft>
              <a:buNone/>
            </a:pPr>
            <a:r>
              <a:rPr lang="en" u="sng">
                <a:solidFill>
                  <a:schemeClr val="hlink"/>
                </a:solidFill>
                <a:hlinkClick r:id="rId2"/>
              </a:rPr>
              <a:t>http://stytex.de/blog/2016/02/01/spring-cloud-security-with-oauth2/</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g23695f6396_0_2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3695f639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https://www.xenonstack.com/blog/testing-strategies-in-microservices-architecture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https://martinfowler.com/articles/microservice-testing/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https://www.slideshare.net/renan_/testing-microservices-architectures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 TREBUIE SA FIE GATA INAINTE DE ACEST SLIDE</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g2378447304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37844730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2378447304_0_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237844730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E7473C"/>
                </a:solidFill>
                <a:highlight>
                  <a:srgbClr val="FFFFFF"/>
                </a:highlight>
              </a:rPr>
              <a:t>Sociable Unit Testing -</a:t>
            </a:r>
            <a:r>
              <a:rPr lang="en" sz="1500">
                <a:solidFill>
                  <a:srgbClr val="53585F"/>
                </a:solidFill>
                <a:highlight>
                  <a:srgbClr val="FFFFFF"/>
                </a:highlight>
              </a:rPr>
              <a:t> It focuses on testing the behaviour of modules by observing changes in their state.</a:t>
            </a:r>
            <a:endParaRPr sz="1500">
              <a:solidFill>
                <a:srgbClr val="53585F"/>
              </a:solidFill>
              <a:highlight>
                <a:srgbClr val="FFFFFF"/>
              </a:highlight>
            </a:endParaRPr>
          </a:p>
          <a:p>
            <a:pPr indent="0" lvl="0" marL="0" rtl="0" algn="l">
              <a:spcBef>
                <a:spcPts val="0"/>
              </a:spcBef>
              <a:spcAft>
                <a:spcPts val="0"/>
              </a:spcAft>
              <a:buNone/>
            </a:pPr>
            <a:r>
              <a:rPr lang="en" sz="1500">
                <a:solidFill>
                  <a:srgbClr val="E7473C"/>
                </a:solidFill>
                <a:highlight>
                  <a:srgbClr val="FFFFFF"/>
                </a:highlight>
              </a:rPr>
              <a:t>Solitary Unit Testing</a:t>
            </a:r>
            <a:r>
              <a:rPr lang="en" sz="1500">
                <a:solidFill>
                  <a:srgbClr val="53585F"/>
                </a:solidFill>
                <a:highlight>
                  <a:srgbClr val="FFFFFF"/>
                </a:highlight>
              </a:rPr>
              <a:t> - It looks at the interactions and collaborations between an object and its dependencies</a:t>
            </a:r>
            <a:endParaRPr sz="1500">
              <a:solidFill>
                <a:srgbClr val="53585F"/>
              </a:solidFill>
              <a:highlight>
                <a:srgbClr val="FFFFFF"/>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g2378447304_0_1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37844730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53585F"/>
                </a:solidFill>
                <a:highlight>
                  <a:srgbClr val="FFFFFF"/>
                </a:highlight>
              </a:rPr>
              <a:t>These tests are designed to test basic success and error paths over a network boundary.</a:t>
            </a:r>
            <a:endParaRPr sz="1500">
              <a:solidFill>
                <a:srgbClr val="53585F"/>
              </a:solidFill>
              <a:highlight>
                <a:srgbClr val="FFFFFF"/>
              </a:highlight>
            </a:endParaRPr>
          </a:p>
          <a:p>
            <a:pPr indent="0" lvl="0" marL="0" rtl="0" algn="l">
              <a:spcBef>
                <a:spcPts val="0"/>
              </a:spcBef>
              <a:spcAft>
                <a:spcPts val="0"/>
              </a:spcAft>
              <a:buNone/>
            </a:pPr>
            <a:r>
              <a:rPr lang="en" sz="1500">
                <a:solidFill>
                  <a:srgbClr val="E7473C"/>
                </a:solidFill>
                <a:highlight>
                  <a:srgbClr val="FFFFFF"/>
                </a:highlight>
              </a:rPr>
              <a:t>Persistence integration tests</a:t>
            </a:r>
            <a:r>
              <a:rPr lang="en" sz="1500">
                <a:solidFill>
                  <a:srgbClr val="53585F"/>
                </a:solidFill>
                <a:highlight>
                  <a:srgbClr val="FFFFFF"/>
                </a:highlight>
              </a:rPr>
              <a:t> provide assurances that the schema assumed by the code matches that is available in the data store.</a:t>
            </a:r>
            <a:endParaRPr sz="1500">
              <a:solidFill>
                <a:srgbClr val="53585F"/>
              </a:solidFill>
              <a:highlight>
                <a:srgbClr val="FFFFFF"/>
              </a:high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2378447304_0_1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37844730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53585F"/>
                </a:solidFill>
                <a:highlight>
                  <a:srgbClr val="FFFFFF"/>
                </a:highlight>
              </a:rPr>
              <a:t>Tests the full function of a single microservice. During this type of testing, any calls to external services are mocked in some way.</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2378447304_0_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237844730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https://cloud.spring.io/spring-cloud-contract/</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2378447304_0_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37844730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2378447304_0_3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378447304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https://www.slideshare.net/iamabhishektiwari/microservices-deployment-patterns-63249852?qid=fd0396a0-f32a-4c93-8798-dd558fb8cf26&amp;v=&amp;b=&amp;from_search=6</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2378447304_0_3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378447304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2378447304_0_3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237844730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Google Shape;1384;g2378447304_0_3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2378447304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855ad1aa49_0_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855ad1aa4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https://www.slideshare.net/iamabhishektiwari/microservices-deployment-patterns-63249852?qid=fd0396a0-f32a-4c93-8798-dd558fb8cf26&amp;v=&amp;b=&amp;from_search=6</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55ad1aa49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55ad1aa4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lnSpc>
                <a:spcPct val="115000"/>
              </a:lnSpc>
              <a:spcBef>
                <a:spcPts val="700"/>
              </a:spcBef>
              <a:spcAft>
                <a:spcPts val="0"/>
              </a:spcAft>
              <a:buNone/>
            </a:pPr>
            <a:r>
              <a:rPr lang="en" sz="1400">
                <a:solidFill>
                  <a:srgbClr val="333333"/>
                </a:solidFill>
              </a:rPr>
              <a:t>Microservice applications have some interesting technical properties:</a:t>
            </a:r>
            <a:endParaRPr sz="1400">
              <a:solidFill>
                <a:srgbClr val="333333"/>
              </a:solidFill>
            </a:endParaRPr>
          </a:p>
          <a:p>
            <a:pPr indent="-317500" lvl="0" marL="457200" rtl="0" algn="l">
              <a:lnSpc>
                <a:spcPct val="115000"/>
              </a:lnSpc>
              <a:spcBef>
                <a:spcPts val="700"/>
              </a:spcBef>
              <a:spcAft>
                <a:spcPts val="0"/>
              </a:spcAft>
              <a:buClr>
                <a:srgbClr val="333333"/>
              </a:buClr>
              <a:buSzPts val="1400"/>
              <a:buChar char="●"/>
            </a:pPr>
            <a:r>
              <a:rPr lang="en" sz="1400">
                <a:solidFill>
                  <a:srgbClr val="333333"/>
                </a:solidFill>
              </a:rPr>
              <a:t>Building services along the lines of single capabilities places natural bounds on size and responsibility.</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Autonomy allows you to develop, deploy, and scale services independently.</a:t>
            </a:r>
            <a:endParaRPr sz="1400">
              <a:solidFill>
                <a:srgbClr val="333333"/>
              </a:solidFill>
            </a:endParaRPr>
          </a:p>
          <a:p>
            <a:pPr indent="0" lvl="0" marL="0" rtl="0" algn="l">
              <a:spcBef>
                <a:spcPts val="900"/>
              </a:spcBef>
              <a:spcAft>
                <a:spcPts val="0"/>
              </a:spcAft>
              <a:buNone/>
            </a:pPr>
            <a:r>
              <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g782984c14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782984c1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855ad1aa4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855ad1aa4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Google Shape;1442;g8717be3e89_0_3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8717be3e89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9" name="Shape 1449"/>
        <p:cNvGrpSpPr/>
        <p:nvPr/>
      </p:nvGrpSpPr>
      <p:grpSpPr>
        <a:xfrm>
          <a:off x="0" y="0"/>
          <a:ext cx="0" cy="0"/>
          <a:chOff x="0" y="0"/>
          <a:chExt cx="0" cy="0"/>
        </a:xfrm>
      </p:grpSpPr>
      <p:sp>
        <p:nvSpPr>
          <p:cNvPr id="1450" name="Google Shape;1450;g8717be3e8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8717be3e8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3" name="Shape 1483"/>
        <p:cNvGrpSpPr/>
        <p:nvPr/>
      </p:nvGrpSpPr>
      <p:grpSpPr>
        <a:xfrm>
          <a:off x="0" y="0"/>
          <a:ext cx="0" cy="0"/>
          <a:chOff x="0" y="0"/>
          <a:chExt cx="0" cy="0"/>
        </a:xfrm>
      </p:grpSpPr>
      <p:sp>
        <p:nvSpPr>
          <p:cNvPr id="1484" name="Google Shape;1484;g8717be3e89_1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8717be3e8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2378447304_0_3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237844730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https://www.slideshare.net/iamabhishektiwari/microservices-deployment-patterns-63249852?qid=fd0396a0-f32a-4c93-8798-dd558fb8cf26&amp;v=&amp;b=&amp;from_search=6</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g855ad1aa49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855ad1aa4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Google Shape;1515;g25167ac6a7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25167ac6a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g25167ac6a7_0_1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25167ac6a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7" name="Shape 1557"/>
        <p:cNvGrpSpPr/>
        <p:nvPr/>
      </p:nvGrpSpPr>
      <p:grpSpPr>
        <a:xfrm>
          <a:off x="0" y="0"/>
          <a:ext cx="0" cy="0"/>
          <a:chOff x="0" y="0"/>
          <a:chExt cx="0" cy="0"/>
        </a:xfrm>
      </p:grpSpPr>
      <p:sp>
        <p:nvSpPr>
          <p:cNvPr id="1558" name="Google Shape;1558;g25167ac6a7_0_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25167ac6a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t>
            </a:r>
            <a:r>
              <a:rPr b="1" lang="en"/>
              <a:t> 2 pizza team </a:t>
            </a:r>
            <a:endParaRPr b="1"/>
          </a:p>
          <a:p>
            <a:pPr indent="0" lvl="0" marL="0" rtl="0" algn="l">
              <a:spcBef>
                <a:spcPts val="0"/>
              </a:spcBef>
              <a:spcAft>
                <a:spcPts val="0"/>
              </a:spcAft>
              <a:buNone/>
            </a:pPr>
            <a:r>
              <a:rPr b="1" lang="en"/>
              <a:t>- You build it, you run it</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b="1" lang="en"/>
              <a:t>SOA est pe orizontala (ui, business, datA)</a:t>
            </a:r>
            <a:endParaRPr b="1"/>
          </a:p>
          <a:p>
            <a:pPr indent="-317500" lvl="0" marL="457200" rtl="0" algn="l">
              <a:spcBef>
                <a:spcPts val="0"/>
              </a:spcBef>
              <a:spcAft>
                <a:spcPts val="0"/>
              </a:spcAft>
              <a:buSzPts val="1400"/>
              <a:buChar char="-"/>
            </a:pPr>
            <a:r>
              <a:rPr b="1" lang="en"/>
              <a:t>Microservici sunt pe verticala</a:t>
            </a:r>
            <a:endParaRPr b="1"/>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25167ac6a7_0_1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25167ac6a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1" name="Shape 1601"/>
        <p:cNvGrpSpPr/>
        <p:nvPr/>
      </p:nvGrpSpPr>
      <p:grpSpPr>
        <a:xfrm>
          <a:off x="0" y="0"/>
          <a:ext cx="0" cy="0"/>
          <a:chOff x="0" y="0"/>
          <a:chExt cx="0" cy="0"/>
        </a:xfrm>
      </p:grpSpPr>
      <p:sp>
        <p:nvSpPr>
          <p:cNvPr id="1602" name="Google Shape;1602;g25167ac6a7_0_2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5167ac6a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25167ac6a7_0_2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25167ac6a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g25167ac6a7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25167ac6a7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25167ac6a7_0_2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25167ac6a7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8" name="Shape 1698"/>
        <p:cNvGrpSpPr/>
        <p:nvPr/>
      </p:nvGrpSpPr>
      <p:grpSpPr>
        <a:xfrm>
          <a:off x="0" y="0"/>
          <a:ext cx="0" cy="0"/>
          <a:chOff x="0" y="0"/>
          <a:chExt cx="0" cy="0"/>
        </a:xfrm>
      </p:grpSpPr>
      <p:sp>
        <p:nvSpPr>
          <p:cNvPr id="1699" name="Google Shape;1699;g25167ac6a7_0_3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25167ac6a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0" name="Shape 1720"/>
        <p:cNvGrpSpPr/>
        <p:nvPr/>
      </p:nvGrpSpPr>
      <p:grpSpPr>
        <a:xfrm>
          <a:off x="0" y="0"/>
          <a:ext cx="0" cy="0"/>
          <a:chOff x="0" y="0"/>
          <a:chExt cx="0" cy="0"/>
        </a:xfrm>
      </p:grpSpPr>
      <p:sp>
        <p:nvSpPr>
          <p:cNvPr id="1721" name="Google Shape;1721;g25167ac6a7_0_3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5167ac6a7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3" name="Shape 1753"/>
        <p:cNvGrpSpPr/>
        <p:nvPr/>
      </p:nvGrpSpPr>
      <p:grpSpPr>
        <a:xfrm>
          <a:off x="0" y="0"/>
          <a:ext cx="0" cy="0"/>
          <a:chOff x="0" y="0"/>
          <a:chExt cx="0" cy="0"/>
        </a:xfrm>
      </p:grpSpPr>
      <p:sp>
        <p:nvSpPr>
          <p:cNvPr id="1754" name="Google Shape;1754;g25167ac6a7_0_3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25167ac6a7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https://martinfowler.com/bliki/CanaryRelease.html</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6" name="Shape 1786"/>
        <p:cNvGrpSpPr/>
        <p:nvPr/>
      </p:nvGrpSpPr>
      <p:grpSpPr>
        <a:xfrm>
          <a:off x="0" y="0"/>
          <a:ext cx="0" cy="0"/>
          <a:chOff x="0" y="0"/>
          <a:chExt cx="0" cy="0"/>
        </a:xfrm>
      </p:grpSpPr>
      <p:sp>
        <p:nvSpPr>
          <p:cNvPr id="1787" name="Google Shape;1787;g25167ac6a7_0_5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25167ac6a7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https://www.slideshare.net/iamabhishektiwari/microservices-deployment-patterns-63249852?qid=fd0396a0-f32a-4c93-8798-dd558fb8cf26&amp;v=&amp;b=&amp;from_search=6</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https://www.youtube.com/watch?v=emaPPg_zxb4</a:t>
            </a:r>
            <a:endParaRPr/>
          </a:p>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Google Shape;1792;g26714594c0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26714594c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Throttling = bottleneck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www.cncf.io" TargetMode="External"/><Relationship Id="rId4"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2.png"/><Relationship Id="rId4" Type="http://schemas.openxmlformats.org/officeDocument/2006/relationships/hyperlink" Target="https://microservices.io/refacto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5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3.png"/><Relationship Id="rId4" Type="http://schemas.openxmlformats.org/officeDocument/2006/relationships/hyperlink" Target="https://microservices.io/refactoring/"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4.png"/><Relationship Id="rId4" Type="http://schemas.openxmlformats.org/officeDocument/2006/relationships/hyperlink" Target="https://microservices.io/refactoring/"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9.png"/><Relationship Id="rId4" Type="http://schemas.openxmlformats.org/officeDocument/2006/relationships/hyperlink" Target="https://microservices.io/refactoring/"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7.png"/><Relationship Id="rId4" Type="http://schemas.openxmlformats.org/officeDocument/2006/relationships/hyperlink" Target="https://microservices.io/refactoring/"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thoughtworks.com/radar/techniques/microservices" TargetMode="External"/><Relationship Id="rId4" Type="http://schemas.openxmlformats.org/officeDocument/2006/relationships/hyperlink" Target="https://www.thoughtworks.com/radar/techniques/microservices" TargetMode="External"/><Relationship Id="rId5" Type="http://schemas.openxmlformats.org/officeDocument/2006/relationships/hyperlink" Target="https://martinfowler.com/articles/microservices.html" TargetMode="External"/><Relationship Id="rId6" Type="http://schemas.openxmlformats.org/officeDocument/2006/relationships/hyperlink" Target="https://martinfowler.com/articles/microservices.html" TargetMode="External"/><Relationship Id="rId7" Type="http://schemas.openxmlformats.org/officeDocument/2006/relationships/hyperlink" Target="https://www.youtube.com/watch?v=9xciauwbsuo"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8.png"/><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6.png"/><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58" name="Shape 58"/>
        <p:cNvGrpSpPr/>
        <p:nvPr/>
      </p:nvGrpSpPr>
      <p:grpSpPr>
        <a:xfrm>
          <a:off x="0" y="0"/>
          <a:ext cx="0" cy="0"/>
          <a:chOff x="0" y="0"/>
          <a:chExt cx="0" cy="0"/>
        </a:xfrm>
      </p:grpSpPr>
      <p:sp>
        <p:nvSpPr>
          <p:cNvPr id="59" name="Google Shape;59;p13"/>
          <p:cNvSpPr/>
          <p:nvPr/>
        </p:nvSpPr>
        <p:spPr>
          <a:xfrm>
            <a:off x="-52750" y="4075225"/>
            <a:ext cx="9278100" cy="1114500"/>
          </a:xfrm>
          <a:prstGeom prst="rect">
            <a:avLst/>
          </a:prstGeom>
          <a:solidFill>
            <a:srgbClr val="262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type="title"/>
          </p:nvPr>
        </p:nvSpPr>
        <p:spPr>
          <a:xfrm>
            <a:off x="652500" y="1014775"/>
            <a:ext cx="7852200" cy="12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a:t>Microservices</a:t>
            </a:r>
            <a:endParaRPr sz="5400"/>
          </a:p>
        </p:txBody>
      </p:sp>
      <p:sp>
        <p:nvSpPr>
          <p:cNvPr id="61" name="Google Shape;61;p13"/>
          <p:cNvSpPr txBox="1"/>
          <p:nvPr>
            <p:ph idx="4294967295" type="subTitle"/>
          </p:nvPr>
        </p:nvSpPr>
        <p:spPr>
          <a:xfrm>
            <a:off x="189865" y="4297138"/>
            <a:ext cx="3938100" cy="71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1600">
                <a:solidFill>
                  <a:srgbClr val="C5C5CC"/>
                </a:solidFill>
                <a:latin typeface="Varela Round"/>
                <a:ea typeface="Varela Round"/>
                <a:cs typeface="Varela Round"/>
                <a:sym typeface="Varela Round"/>
              </a:rPr>
              <a:t>Calin-Ioan Nicoara	</a:t>
            </a:r>
            <a:br>
              <a:rPr b="1" lang="en" sz="1600">
                <a:solidFill>
                  <a:srgbClr val="C5C5CC"/>
                </a:solidFill>
                <a:latin typeface="Varela Round"/>
                <a:ea typeface="Varela Round"/>
                <a:cs typeface="Varela Round"/>
                <a:sym typeface="Varela Round"/>
              </a:rPr>
            </a:br>
            <a:r>
              <a:rPr lang="en" sz="1300">
                <a:solidFill>
                  <a:srgbClr val="C5C5CC"/>
                </a:solidFill>
                <a:latin typeface="Varela Round"/>
                <a:ea typeface="Varela Round"/>
                <a:cs typeface="Varela Round"/>
                <a:sym typeface="Varela Round"/>
              </a:rPr>
              <a:t>Senior Software Developer and Trainer</a:t>
            </a:r>
            <a:endParaRPr sz="1300">
              <a:solidFill>
                <a:srgbClr val="C5C5CC"/>
              </a:solidFill>
              <a:latin typeface="Varela Round"/>
              <a:ea typeface="Varela Round"/>
              <a:cs typeface="Varela Round"/>
              <a:sym typeface="Varela Round"/>
            </a:endParaRPr>
          </a:p>
        </p:txBody>
      </p:sp>
      <p:grpSp>
        <p:nvGrpSpPr>
          <p:cNvPr id="62" name="Google Shape;62;p13"/>
          <p:cNvGrpSpPr/>
          <p:nvPr/>
        </p:nvGrpSpPr>
        <p:grpSpPr>
          <a:xfrm>
            <a:off x="4349196" y="2407275"/>
            <a:ext cx="445608" cy="105600"/>
            <a:chOff x="4349019" y="2854950"/>
            <a:chExt cx="445608" cy="105600"/>
          </a:xfrm>
        </p:grpSpPr>
        <p:sp>
          <p:nvSpPr>
            <p:cNvPr id="63" name="Google Shape;63;p13"/>
            <p:cNvSpPr/>
            <p:nvPr/>
          </p:nvSpPr>
          <p:spPr>
            <a:xfrm>
              <a:off x="4349019" y="2854950"/>
              <a:ext cx="105600" cy="105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4519789" y="2854950"/>
              <a:ext cx="105600" cy="105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689028" y="2854950"/>
              <a:ext cx="105600" cy="105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3"/>
          <p:cNvSpPr txBox="1"/>
          <p:nvPr>
            <p:ph idx="4294967295" type="subTitle"/>
          </p:nvPr>
        </p:nvSpPr>
        <p:spPr>
          <a:xfrm>
            <a:off x="2617250" y="2825500"/>
            <a:ext cx="3938100" cy="510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t/>
            </a:r>
            <a:endParaRPr b="1" sz="1700">
              <a:solidFill>
                <a:srgbClr val="C5C5CC"/>
              </a:solidFill>
              <a:latin typeface="Varela Round"/>
              <a:ea typeface="Varela Round"/>
              <a:cs typeface="Varela Round"/>
              <a:sym typeface="Varela Round"/>
            </a:endParaRPr>
          </a:p>
        </p:txBody>
      </p:sp>
      <p:pic>
        <p:nvPicPr>
          <p:cNvPr descr="logoacademy_alb_portocaliu.png" id="67" name="Google Shape;67;p13"/>
          <p:cNvPicPr preferRelativeResize="0"/>
          <p:nvPr/>
        </p:nvPicPr>
        <p:blipFill>
          <a:blip r:embed="rId3">
            <a:alphaModFix/>
          </a:blip>
          <a:stretch>
            <a:fillRect/>
          </a:stretch>
        </p:blipFill>
        <p:spPr>
          <a:xfrm>
            <a:off x="8024069" y="4297150"/>
            <a:ext cx="904969" cy="716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263" name="Shape 263"/>
        <p:cNvGrpSpPr/>
        <p:nvPr/>
      </p:nvGrpSpPr>
      <p:grpSpPr>
        <a:xfrm>
          <a:off x="0" y="0"/>
          <a:ext cx="0" cy="0"/>
          <a:chOff x="0" y="0"/>
          <a:chExt cx="0" cy="0"/>
        </a:xfrm>
      </p:grpSpPr>
      <p:sp>
        <p:nvSpPr>
          <p:cNvPr id="264" name="Google Shape;264;p22"/>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1416118" y="3483124"/>
            <a:ext cx="1721100" cy="11949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Autonomous</a:t>
            </a:r>
            <a:r>
              <a:rPr lang="en"/>
              <a:t> (from design to deployment)</a:t>
            </a:r>
            <a:endParaRPr/>
          </a:p>
        </p:txBody>
      </p:sp>
      <p:cxnSp>
        <p:nvCxnSpPr>
          <p:cNvPr id="267" name="Google Shape;267;p22"/>
          <p:cNvCxnSpPr/>
          <p:nvPr/>
        </p:nvCxnSpPr>
        <p:spPr>
          <a:xfrm>
            <a:off x="4352200" y="1167175"/>
            <a:ext cx="0" cy="3633300"/>
          </a:xfrm>
          <a:prstGeom prst="straightConnector1">
            <a:avLst/>
          </a:prstGeom>
          <a:noFill/>
          <a:ln cap="flat" cmpd="sng" w="19050">
            <a:solidFill>
              <a:srgbClr val="C5C5CC"/>
            </a:solidFill>
            <a:prstDash val="dash"/>
            <a:round/>
            <a:headEnd len="med" w="med" type="none"/>
            <a:tailEnd len="med" w="med" type="none"/>
          </a:ln>
        </p:spPr>
      </p:cxnSp>
      <p:pic>
        <p:nvPicPr>
          <p:cNvPr descr="reduser.png" id="268" name="Google Shape;268;p22"/>
          <p:cNvPicPr preferRelativeResize="0"/>
          <p:nvPr/>
        </p:nvPicPr>
        <p:blipFill>
          <a:blip r:embed="rId3">
            <a:alphaModFix/>
          </a:blip>
          <a:stretch>
            <a:fillRect/>
          </a:stretch>
        </p:blipFill>
        <p:spPr>
          <a:xfrm>
            <a:off x="2017074" y="1386461"/>
            <a:ext cx="383974" cy="383974"/>
          </a:xfrm>
          <a:prstGeom prst="rect">
            <a:avLst/>
          </a:prstGeom>
          <a:noFill/>
          <a:ln>
            <a:noFill/>
          </a:ln>
        </p:spPr>
      </p:pic>
      <p:sp>
        <p:nvSpPr>
          <p:cNvPr id="269" name="Google Shape;269;p22"/>
          <p:cNvSpPr/>
          <p:nvPr/>
        </p:nvSpPr>
        <p:spPr>
          <a:xfrm>
            <a:off x="1470851" y="3689609"/>
            <a:ext cx="1477200" cy="931500"/>
          </a:xfrm>
          <a:prstGeom prst="can">
            <a:avLst>
              <a:gd fmla="val 17991" name="adj"/>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1770063" y="1928958"/>
            <a:ext cx="980700" cy="13218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1864613" y="2101872"/>
            <a:ext cx="673800" cy="10608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1929605" y="2153490"/>
            <a:ext cx="537600" cy="277800"/>
          </a:xfrm>
          <a:prstGeom prst="rect">
            <a:avLst/>
          </a:prstGeom>
          <a:solidFill>
            <a:srgbClr val="377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1929605" y="2482478"/>
            <a:ext cx="537600" cy="2778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1929605" y="2811465"/>
            <a:ext cx="537600" cy="2778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2"/>
          <p:cNvGrpSpPr/>
          <p:nvPr/>
        </p:nvGrpSpPr>
        <p:grpSpPr>
          <a:xfrm>
            <a:off x="1565546" y="4016377"/>
            <a:ext cx="325183" cy="431323"/>
            <a:chOff x="1367000" y="3493450"/>
            <a:chExt cx="379975" cy="504000"/>
          </a:xfrm>
        </p:grpSpPr>
        <p:sp>
          <p:nvSpPr>
            <p:cNvPr id="276" name="Google Shape;276;p22"/>
            <p:cNvSpPr/>
            <p:nvPr/>
          </p:nvSpPr>
          <p:spPr>
            <a:xfrm>
              <a:off x="1367000" y="3493450"/>
              <a:ext cx="379725" cy="503975"/>
            </a:xfrm>
            <a:prstGeom prst="flowChartPredefinedProcess">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2"/>
            <p:cNvCxnSpPr>
              <a:stCxn id="276" idx="0"/>
              <a:endCxn id="276" idx="2"/>
            </p:cNvCxnSpPr>
            <p:nvPr/>
          </p:nvCxnSpPr>
          <p:spPr>
            <a:xfrm>
              <a:off x="1556863" y="3493450"/>
              <a:ext cx="0" cy="504000"/>
            </a:xfrm>
            <a:prstGeom prst="straightConnector1">
              <a:avLst/>
            </a:prstGeom>
            <a:noFill/>
            <a:ln cap="flat" cmpd="sng" w="9525">
              <a:solidFill>
                <a:srgbClr val="000000"/>
              </a:solidFill>
              <a:prstDash val="solid"/>
              <a:round/>
              <a:headEnd len="med" w="med" type="none"/>
              <a:tailEnd len="med" w="med" type="none"/>
            </a:ln>
          </p:spPr>
        </p:cxnSp>
        <p:cxnSp>
          <p:nvCxnSpPr>
            <p:cNvPr id="278" name="Google Shape;278;p22"/>
            <p:cNvCxnSpPr/>
            <p:nvPr/>
          </p:nvCxnSpPr>
          <p:spPr>
            <a:xfrm>
              <a:off x="1367775" y="355642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79" name="Google Shape;279;p22"/>
            <p:cNvCxnSpPr/>
            <p:nvPr/>
          </p:nvCxnSpPr>
          <p:spPr>
            <a:xfrm>
              <a:off x="1367775" y="362985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80" name="Google Shape;280;p22"/>
            <p:cNvCxnSpPr/>
            <p:nvPr/>
          </p:nvCxnSpPr>
          <p:spPr>
            <a:xfrm>
              <a:off x="1367263" y="37032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81" name="Google Shape;281;p22"/>
            <p:cNvCxnSpPr/>
            <p:nvPr/>
          </p:nvCxnSpPr>
          <p:spPr>
            <a:xfrm>
              <a:off x="1367263" y="377670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82" name="Google Shape;282;p22"/>
            <p:cNvCxnSpPr/>
            <p:nvPr/>
          </p:nvCxnSpPr>
          <p:spPr>
            <a:xfrm>
              <a:off x="1367263" y="38556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83" name="Google Shape;283;p22"/>
            <p:cNvCxnSpPr/>
            <p:nvPr/>
          </p:nvCxnSpPr>
          <p:spPr>
            <a:xfrm>
              <a:off x="1367263" y="3929100"/>
              <a:ext cx="379200" cy="0"/>
            </a:xfrm>
            <a:prstGeom prst="straightConnector1">
              <a:avLst/>
            </a:prstGeom>
            <a:noFill/>
            <a:ln cap="flat" cmpd="sng" w="9525">
              <a:solidFill>
                <a:srgbClr val="000000"/>
              </a:solidFill>
              <a:prstDash val="solid"/>
              <a:round/>
              <a:headEnd len="med" w="med" type="none"/>
              <a:tailEnd len="med" w="med" type="none"/>
            </a:ln>
          </p:spPr>
        </p:cxnSp>
      </p:grpSp>
      <p:grpSp>
        <p:nvGrpSpPr>
          <p:cNvPr id="284" name="Google Shape;284;p22"/>
          <p:cNvGrpSpPr/>
          <p:nvPr/>
        </p:nvGrpSpPr>
        <p:grpSpPr>
          <a:xfrm>
            <a:off x="2026635" y="4016377"/>
            <a:ext cx="325183" cy="431323"/>
            <a:chOff x="1367000" y="3493450"/>
            <a:chExt cx="379975" cy="504000"/>
          </a:xfrm>
        </p:grpSpPr>
        <p:sp>
          <p:nvSpPr>
            <p:cNvPr id="285" name="Google Shape;285;p22"/>
            <p:cNvSpPr/>
            <p:nvPr/>
          </p:nvSpPr>
          <p:spPr>
            <a:xfrm>
              <a:off x="1367000" y="3493450"/>
              <a:ext cx="379725" cy="503975"/>
            </a:xfrm>
            <a:prstGeom prst="flowChartPredefinedProcess">
              <a:avLst/>
            </a:prstGeom>
            <a:solidFill>
              <a:srgbClr val="262A3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22"/>
            <p:cNvCxnSpPr>
              <a:stCxn id="285" idx="0"/>
              <a:endCxn id="285" idx="2"/>
            </p:cNvCxnSpPr>
            <p:nvPr/>
          </p:nvCxnSpPr>
          <p:spPr>
            <a:xfrm>
              <a:off x="1556863" y="3493450"/>
              <a:ext cx="0" cy="504000"/>
            </a:xfrm>
            <a:prstGeom prst="straightConnector1">
              <a:avLst/>
            </a:prstGeom>
            <a:noFill/>
            <a:ln cap="flat" cmpd="sng" w="9525">
              <a:solidFill>
                <a:srgbClr val="000000"/>
              </a:solidFill>
              <a:prstDash val="solid"/>
              <a:round/>
              <a:headEnd len="med" w="med" type="none"/>
              <a:tailEnd len="med" w="med" type="none"/>
            </a:ln>
          </p:spPr>
        </p:cxnSp>
        <p:cxnSp>
          <p:nvCxnSpPr>
            <p:cNvPr id="287" name="Google Shape;287;p22"/>
            <p:cNvCxnSpPr/>
            <p:nvPr/>
          </p:nvCxnSpPr>
          <p:spPr>
            <a:xfrm>
              <a:off x="1367775" y="355642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88" name="Google Shape;288;p22"/>
            <p:cNvCxnSpPr/>
            <p:nvPr/>
          </p:nvCxnSpPr>
          <p:spPr>
            <a:xfrm>
              <a:off x="1367775" y="362985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89" name="Google Shape;289;p22"/>
            <p:cNvCxnSpPr/>
            <p:nvPr/>
          </p:nvCxnSpPr>
          <p:spPr>
            <a:xfrm>
              <a:off x="1367263" y="37032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90" name="Google Shape;290;p22"/>
            <p:cNvCxnSpPr/>
            <p:nvPr/>
          </p:nvCxnSpPr>
          <p:spPr>
            <a:xfrm>
              <a:off x="1367263" y="377670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91" name="Google Shape;291;p22"/>
            <p:cNvCxnSpPr/>
            <p:nvPr/>
          </p:nvCxnSpPr>
          <p:spPr>
            <a:xfrm>
              <a:off x="1367263" y="38556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92" name="Google Shape;292;p22"/>
            <p:cNvCxnSpPr/>
            <p:nvPr/>
          </p:nvCxnSpPr>
          <p:spPr>
            <a:xfrm>
              <a:off x="1367263" y="3929100"/>
              <a:ext cx="379200" cy="0"/>
            </a:xfrm>
            <a:prstGeom prst="straightConnector1">
              <a:avLst/>
            </a:prstGeom>
            <a:noFill/>
            <a:ln cap="flat" cmpd="sng" w="9525">
              <a:solidFill>
                <a:srgbClr val="000000"/>
              </a:solidFill>
              <a:prstDash val="solid"/>
              <a:round/>
              <a:headEnd len="med" w="med" type="none"/>
              <a:tailEnd len="med" w="med" type="none"/>
            </a:ln>
          </p:spPr>
        </p:cxnSp>
      </p:grpSp>
      <p:grpSp>
        <p:nvGrpSpPr>
          <p:cNvPr id="293" name="Google Shape;293;p22"/>
          <p:cNvGrpSpPr/>
          <p:nvPr/>
        </p:nvGrpSpPr>
        <p:grpSpPr>
          <a:xfrm>
            <a:off x="2508928" y="4016377"/>
            <a:ext cx="325183" cy="431323"/>
            <a:chOff x="1367000" y="3493450"/>
            <a:chExt cx="379975" cy="504000"/>
          </a:xfrm>
        </p:grpSpPr>
        <p:sp>
          <p:nvSpPr>
            <p:cNvPr id="294" name="Google Shape;294;p22"/>
            <p:cNvSpPr/>
            <p:nvPr/>
          </p:nvSpPr>
          <p:spPr>
            <a:xfrm>
              <a:off x="1367000" y="3493450"/>
              <a:ext cx="379725" cy="503975"/>
            </a:xfrm>
            <a:prstGeom prst="flowChartPredefinedProcess">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22"/>
            <p:cNvCxnSpPr>
              <a:stCxn id="294" idx="0"/>
              <a:endCxn id="294" idx="2"/>
            </p:cNvCxnSpPr>
            <p:nvPr/>
          </p:nvCxnSpPr>
          <p:spPr>
            <a:xfrm>
              <a:off x="1556863" y="3493450"/>
              <a:ext cx="0" cy="504000"/>
            </a:xfrm>
            <a:prstGeom prst="straightConnector1">
              <a:avLst/>
            </a:prstGeom>
            <a:noFill/>
            <a:ln cap="flat" cmpd="sng" w="9525">
              <a:solidFill>
                <a:srgbClr val="000000"/>
              </a:solidFill>
              <a:prstDash val="solid"/>
              <a:round/>
              <a:headEnd len="med" w="med" type="none"/>
              <a:tailEnd len="med" w="med" type="none"/>
            </a:ln>
          </p:spPr>
        </p:cxnSp>
        <p:cxnSp>
          <p:nvCxnSpPr>
            <p:cNvPr id="296" name="Google Shape;296;p22"/>
            <p:cNvCxnSpPr/>
            <p:nvPr/>
          </p:nvCxnSpPr>
          <p:spPr>
            <a:xfrm>
              <a:off x="1367775" y="355642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97" name="Google Shape;297;p22"/>
            <p:cNvCxnSpPr/>
            <p:nvPr/>
          </p:nvCxnSpPr>
          <p:spPr>
            <a:xfrm>
              <a:off x="1367775" y="362985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98" name="Google Shape;298;p22"/>
            <p:cNvCxnSpPr/>
            <p:nvPr/>
          </p:nvCxnSpPr>
          <p:spPr>
            <a:xfrm>
              <a:off x="1367263" y="37032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299" name="Google Shape;299;p22"/>
            <p:cNvCxnSpPr/>
            <p:nvPr/>
          </p:nvCxnSpPr>
          <p:spPr>
            <a:xfrm>
              <a:off x="1367263" y="377670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00" name="Google Shape;300;p22"/>
            <p:cNvCxnSpPr/>
            <p:nvPr/>
          </p:nvCxnSpPr>
          <p:spPr>
            <a:xfrm>
              <a:off x="1367263" y="38556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01" name="Google Shape;301;p22"/>
            <p:cNvCxnSpPr/>
            <p:nvPr/>
          </p:nvCxnSpPr>
          <p:spPr>
            <a:xfrm>
              <a:off x="1367263" y="3929100"/>
              <a:ext cx="379200" cy="0"/>
            </a:xfrm>
            <a:prstGeom prst="straightConnector1">
              <a:avLst/>
            </a:prstGeom>
            <a:noFill/>
            <a:ln cap="flat" cmpd="sng" w="9525">
              <a:solidFill>
                <a:srgbClr val="000000"/>
              </a:solidFill>
              <a:prstDash val="solid"/>
              <a:round/>
              <a:headEnd len="med" w="med" type="none"/>
              <a:tailEnd len="med" w="med" type="none"/>
            </a:ln>
          </p:spPr>
        </p:cxnSp>
      </p:grpSp>
      <p:cxnSp>
        <p:nvCxnSpPr>
          <p:cNvPr id="302" name="Google Shape;302;p22"/>
          <p:cNvCxnSpPr>
            <a:stCxn id="269" idx="1"/>
            <a:endCxn id="270" idx="3"/>
          </p:cNvCxnSpPr>
          <p:nvPr/>
        </p:nvCxnSpPr>
        <p:spPr>
          <a:xfrm flipH="1" rot="10800000">
            <a:off x="2209451" y="3250709"/>
            <a:ext cx="1500" cy="438900"/>
          </a:xfrm>
          <a:prstGeom prst="straightConnector1">
            <a:avLst/>
          </a:prstGeom>
          <a:noFill/>
          <a:ln cap="flat" cmpd="sng" w="19050">
            <a:solidFill>
              <a:srgbClr val="262A33"/>
            </a:solidFill>
            <a:prstDash val="solid"/>
            <a:round/>
            <a:headEnd len="med" w="med" type="none"/>
            <a:tailEnd len="med" w="med" type="triangle"/>
          </a:ln>
        </p:spPr>
      </p:cxnSp>
      <p:cxnSp>
        <p:nvCxnSpPr>
          <p:cNvPr id="303" name="Google Shape;303;p22"/>
          <p:cNvCxnSpPr>
            <a:stCxn id="270" idx="1"/>
          </p:cNvCxnSpPr>
          <p:nvPr/>
        </p:nvCxnSpPr>
        <p:spPr>
          <a:xfrm rot="10800000">
            <a:off x="2211084" y="1752517"/>
            <a:ext cx="0" cy="275100"/>
          </a:xfrm>
          <a:prstGeom prst="straightConnector1">
            <a:avLst/>
          </a:prstGeom>
          <a:noFill/>
          <a:ln cap="flat" cmpd="sng" w="19050">
            <a:solidFill>
              <a:srgbClr val="262A33"/>
            </a:solidFill>
            <a:prstDash val="solid"/>
            <a:round/>
            <a:headEnd len="med" w="med" type="none"/>
            <a:tailEnd len="med" w="med" type="triangle"/>
          </a:ln>
        </p:spPr>
      </p:cxnSp>
      <p:pic>
        <p:nvPicPr>
          <p:cNvPr descr="reduser.png" id="304" name="Google Shape;304;p22"/>
          <p:cNvPicPr preferRelativeResize="0"/>
          <p:nvPr/>
        </p:nvPicPr>
        <p:blipFill>
          <a:blip r:embed="rId3">
            <a:alphaModFix/>
          </a:blip>
          <a:stretch>
            <a:fillRect/>
          </a:stretch>
        </p:blipFill>
        <p:spPr>
          <a:xfrm>
            <a:off x="6506319" y="1442304"/>
            <a:ext cx="383974" cy="383974"/>
          </a:xfrm>
          <a:prstGeom prst="rect">
            <a:avLst/>
          </a:prstGeom>
          <a:noFill/>
          <a:ln>
            <a:noFill/>
          </a:ln>
        </p:spPr>
      </p:pic>
      <p:sp>
        <p:nvSpPr>
          <p:cNvPr id="305" name="Google Shape;305;p22"/>
          <p:cNvSpPr/>
          <p:nvPr/>
        </p:nvSpPr>
        <p:spPr>
          <a:xfrm>
            <a:off x="7333250" y="3265179"/>
            <a:ext cx="519600" cy="5235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7405075" y="3355603"/>
            <a:ext cx="314700" cy="405000"/>
          </a:xfrm>
          <a:prstGeom prst="can">
            <a:avLst>
              <a:gd fmla="val 17991" name="adj"/>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4771200" y="2307629"/>
            <a:ext cx="852900" cy="11250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4834412" y="2429552"/>
            <a:ext cx="673800" cy="3840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4899392" y="2481169"/>
            <a:ext cx="537600" cy="277800"/>
          </a:xfrm>
          <a:prstGeom prst="rect">
            <a:avLst/>
          </a:prstGeom>
          <a:solidFill>
            <a:srgbClr val="377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4976200" y="2971549"/>
            <a:ext cx="384000" cy="431400"/>
          </a:xfrm>
          <a:prstGeom prst="can">
            <a:avLst>
              <a:gd fmla="val 17991" name="adj"/>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2"/>
          <p:cNvGrpSpPr/>
          <p:nvPr/>
        </p:nvGrpSpPr>
        <p:grpSpPr>
          <a:xfrm>
            <a:off x="5052459" y="3081517"/>
            <a:ext cx="212026" cy="281218"/>
            <a:chOff x="1367000" y="3493450"/>
            <a:chExt cx="379975" cy="503975"/>
          </a:xfrm>
        </p:grpSpPr>
        <p:sp>
          <p:nvSpPr>
            <p:cNvPr id="312" name="Google Shape;312;p22"/>
            <p:cNvSpPr/>
            <p:nvPr/>
          </p:nvSpPr>
          <p:spPr>
            <a:xfrm>
              <a:off x="1367000" y="3493450"/>
              <a:ext cx="379725" cy="503975"/>
            </a:xfrm>
            <a:prstGeom prst="flowChartPredefinedProcess">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 name="Google Shape;313;p22"/>
            <p:cNvCxnSpPr>
              <a:stCxn id="312" idx="0"/>
              <a:endCxn id="312" idx="2"/>
            </p:cNvCxnSpPr>
            <p:nvPr/>
          </p:nvCxnSpPr>
          <p:spPr>
            <a:xfrm>
              <a:off x="1556863" y="3493450"/>
              <a:ext cx="0" cy="503700"/>
            </a:xfrm>
            <a:prstGeom prst="straightConnector1">
              <a:avLst/>
            </a:prstGeom>
            <a:noFill/>
            <a:ln cap="flat" cmpd="sng" w="9525">
              <a:solidFill>
                <a:srgbClr val="000000"/>
              </a:solidFill>
              <a:prstDash val="solid"/>
              <a:round/>
              <a:headEnd len="med" w="med" type="none"/>
              <a:tailEnd len="med" w="med" type="none"/>
            </a:ln>
          </p:spPr>
        </p:cxnSp>
        <p:cxnSp>
          <p:nvCxnSpPr>
            <p:cNvPr id="314" name="Google Shape;314;p22"/>
            <p:cNvCxnSpPr/>
            <p:nvPr/>
          </p:nvCxnSpPr>
          <p:spPr>
            <a:xfrm>
              <a:off x="1367775" y="355642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15" name="Google Shape;315;p22"/>
            <p:cNvCxnSpPr/>
            <p:nvPr/>
          </p:nvCxnSpPr>
          <p:spPr>
            <a:xfrm>
              <a:off x="1367775" y="362985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16" name="Google Shape;316;p22"/>
            <p:cNvCxnSpPr/>
            <p:nvPr/>
          </p:nvCxnSpPr>
          <p:spPr>
            <a:xfrm>
              <a:off x="1367263" y="37032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17" name="Google Shape;317;p22"/>
            <p:cNvCxnSpPr/>
            <p:nvPr/>
          </p:nvCxnSpPr>
          <p:spPr>
            <a:xfrm>
              <a:off x="1367263" y="377670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18" name="Google Shape;318;p22"/>
            <p:cNvCxnSpPr/>
            <p:nvPr/>
          </p:nvCxnSpPr>
          <p:spPr>
            <a:xfrm>
              <a:off x="1367263" y="38556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19" name="Google Shape;319;p22"/>
            <p:cNvCxnSpPr/>
            <p:nvPr/>
          </p:nvCxnSpPr>
          <p:spPr>
            <a:xfrm>
              <a:off x="1367263" y="3929100"/>
              <a:ext cx="379200" cy="0"/>
            </a:xfrm>
            <a:prstGeom prst="straightConnector1">
              <a:avLst/>
            </a:prstGeom>
            <a:noFill/>
            <a:ln cap="flat" cmpd="sng" w="9525">
              <a:solidFill>
                <a:srgbClr val="000000"/>
              </a:solidFill>
              <a:prstDash val="solid"/>
              <a:round/>
              <a:headEnd len="med" w="med" type="none"/>
              <a:tailEnd len="med" w="med" type="none"/>
            </a:ln>
          </p:spPr>
        </p:cxnSp>
      </p:grpSp>
      <p:cxnSp>
        <p:nvCxnSpPr>
          <p:cNvPr id="320" name="Google Shape;320;p22"/>
          <p:cNvCxnSpPr>
            <a:stCxn id="310" idx="1"/>
            <a:endCxn id="308" idx="2"/>
          </p:cNvCxnSpPr>
          <p:nvPr/>
        </p:nvCxnSpPr>
        <p:spPr>
          <a:xfrm flipH="1" rot="10800000">
            <a:off x="5168200" y="2813449"/>
            <a:ext cx="3000" cy="158100"/>
          </a:xfrm>
          <a:prstGeom prst="straightConnector1">
            <a:avLst/>
          </a:prstGeom>
          <a:noFill/>
          <a:ln cap="flat" cmpd="sng" w="9525">
            <a:solidFill>
              <a:srgbClr val="262A33"/>
            </a:solidFill>
            <a:prstDash val="solid"/>
            <a:round/>
            <a:headEnd len="med" w="med" type="none"/>
            <a:tailEnd len="med" w="med" type="triangle"/>
          </a:ln>
        </p:spPr>
      </p:cxnSp>
      <p:sp>
        <p:nvSpPr>
          <p:cNvPr id="321" name="Google Shape;321;p22"/>
          <p:cNvSpPr/>
          <p:nvPr/>
        </p:nvSpPr>
        <p:spPr>
          <a:xfrm>
            <a:off x="5746650" y="2307629"/>
            <a:ext cx="852900" cy="11250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5809862" y="2429552"/>
            <a:ext cx="673800" cy="3840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5874842" y="2481169"/>
            <a:ext cx="537600" cy="2778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5951650" y="2971549"/>
            <a:ext cx="384000" cy="431400"/>
          </a:xfrm>
          <a:prstGeom prst="can">
            <a:avLst>
              <a:gd fmla="val 17991" name="adj"/>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2"/>
          <p:cNvGrpSpPr/>
          <p:nvPr/>
        </p:nvGrpSpPr>
        <p:grpSpPr>
          <a:xfrm>
            <a:off x="6027909" y="3081517"/>
            <a:ext cx="212026" cy="281218"/>
            <a:chOff x="1367000" y="3493450"/>
            <a:chExt cx="379975" cy="503975"/>
          </a:xfrm>
        </p:grpSpPr>
        <p:sp>
          <p:nvSpPr>
            <p:cNvPr id="326" name="Google Shape;326;p22"/>
            <p:cNvSpPr/>
            <p:nvPr/>
          </p:nvSpPr>
          <p:spPr>
            <a:xfrm>
              <a:off x="1367000" y="3493450"/>
              <a:ext cx="379725" cy="503975"/>
            </a:xfrm>
            <a:prstGeom prst="flowChartPredefinedProcess">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p22"/>
            <p:cNvCxnSpPr>
              <a:stCxn id="326" idx="0"/>
              <a:endCxn id="326" idx="2"/>
            </p:cNvCxnSpPr>
            <p:nvPr/>
          </p:nvCxnSpPr>
          <p:spPr>
            <a:xfrm>
              <a:off x="1556863" y="3493450"/>
              <a:ext cx="0" cy="503700"/>
            </a:xfrm>
            <a:prstGeom prst="straightConnector1">
              <a:avLst/>
            </a:prstGeom>
            <a:noFill/>
            <a:ln cap="flat" cmpd="sng" w="9525">
              <a:solidFill>
                <a:srgbClr val="000000"/>
              </a:solidFill>
              <a:prstDash val="solid"/>
              <a:round/>
              <a:headEnd len="med" w="med" type="none"/>
              <a:tailEnd len="med" w="med" type="none"/>
            </a:ln>
          </p:spPr>
        </p:cxnSp>
        <p:cxnSp>
          <p:nvCxnSpPr>
            <p:cNvPr id="328" name="Google Shape;328;p22"/>
            <p:cNvCxnSpPr/>
            <p:nvPr/>
          </p:nvCxnSpPr>
          <p:spPr>
            <a:xfrm>
              <a:off x="1367775" y="355642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29" name="Google Shape;329;p22"/>
            <p:cNvCxnSpPr/>
            <p:nvPr/>
          </p:nvCxnSpPr>
          <p:spPr>
            <a:xfrm>
              <a:off x="1367775" y="362985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30" name="Google Shape;330;p22"/>
            <p:cNvCxnSpPr/>
            <p:nvPr/>
          </p:nvCxnSpPr>
          <p:spPr>
            <a:xfrm>
              <a:off x="1367263" y="37032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31" name="Google Shape;331;p22"/>
            <p:cNvCxnSpPr/>
            <p:nvPr/>
          </p:nvCxnSpPr>
          <p:spPr>
            <a:xfrm>
              <a:off x="1367263" y="377670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32" name="Google Shape;332;p22"/>
            <p:cNvCxnSpPr/>
            <p:nvPr/>
          </p:nvCxnSpPr>
          <p:spPr>
            <a:xfrm>
              <a:off x="1367263" y="38556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33" name="Google Shape;333;p22"/>
            <p:cNvCxnSpPr/>
            <p:nvPr/>
          </p:nvCxnSpPr>
          <p:spPr>
            <a:xfrm>
              <a:off x="1367263" y="3929100"/>
              <a:ext cx="379200" cy="0"/>
            </a:xfrm>
            <a:prstGeom prst="straightConnector1">
              <a:avLst/>
            </a:prstGeom>
            <a:noFill/>
            <a:ln cap="flat" cmpd="sng" w="9525">
              <a:solidFill>
                <a:srgbClr val="000000"/>
              </a:solidFill>
              <a:prstDash val="solid"/>
              <a:round/>
              <a:headEnd len="med" w="med" type="none"/>
              <a:tailEnd len="med" w="med" type="none"/>
            </a:ln>
          </p:spPr>
        </p:cxnSp>
      </p:grpSp>
      <p:cxnSp>
        <p:nvCxnSpPr>
          <p:cNvPr id="334" name="Google Shape;334;p22"/>
          <p:cNvCxnSpPr>
            <a:stCxn id="324" idx="1"/>
            <a:endCxn id="322" idx="2"/>
          </p:cNvCxnSpPr>
          <p:nvPr/>
        </p:nvCxnSpPr>
        <p:spPr>
          <a:xfrm flipH="1" rot="10800000">
            <a:off x="6143650" y="2813449"/>
            <a:ext cx="3000" cy="158100"/>
          </a:xfrm>
          <a:prstGeom prst="straightConnector1">
            <a:avLst/>
          </a:prstGeom>
          <a:noFill/>
          <a:ln cap="flat" cmpd="sng" w="9525">
            <a:solidFill>
              <a:srgbClr val="262A33"/>
            </a:solidFill>
            <a:prstDash val="solid"/>
            <a:round/>
            <a:headEnd len="med" w="med" type="none"/>
            <a:tailEnd len="med" w="med" type="triangle"/>
          </a:ln>
        </p:spPr>
      </p:cxnSp>
      <p:sp>
        <p:nvSpPr>
          <p:cNvPr id="335" name="Google Shape;335;p22"/>
          <p:cNvSpPr/>
          <p:nvPr/>
        </p:nvSpPr>
        <p:spPr>
          <a:xfrm>
            <a:off x="6698500" y="2307629"/>
            <a:ext cx="852900" cy="5727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6761712" y="2429552"/>
            <a:ext cx="673800" cy="3840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6826692" y="2481169"/>
            <a:ext cx="537600" cy="2778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7646800" y="2317754"/>
            <a:ext cx="852900" cy="5727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7710012" y="2439677"/>
            <a:ext cx="673800" cy="3840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7774992" y="2491294"/>
            <a:ext cx="537600" cy="2778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2"/>
          <p:cNvGrpSpPr/>
          <p:nvPr/>
        </p:nvGrpSpPr>
        <p:grpSpPr>
          <a:xfrm>
            <a:off x="7456422" y="3442835"/>
            <a:ext cx="212026" cy="281218"/>
            <a:chOff x="1367000" y="3493450"/>
            <a:chExt cx="379975" cy="503975"/>
          </a:xfrm>
        </p:grpSpPr>
        <p:sp>
          <p:nvSpPr>
            <p:cNvPr id="342" name="Google Shape;342;p22"/>
            <p:cNvSpPr/>
            <p:nvPr/>
          </p:nvSpPr>
          <p:spPr>
            <a:xfrm>
              <a:off x="1367000" y="3493450"/>
              <a:ext cx="379725" cy="503975"/>
            </a:xfrm>
            <a:prstGeom prst="flowChartPredefinedProcess">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 name="Google Shape;343;p22"/>
            <p:cNvCxnSpPr>
              <a:stCxn id="342" idx="0"/>
              <a:endCxn id="342" idx="2"/>
            </p:cNvCxnSpPr>
            <p:nvPr/>
          </p:nvCxnSpPr>
          <p:spPr>
            <a:xfrm>
              <a:off x="1556863" y="3493450"/>
              <a:ext cx="0" cy="503700"/>
            </a:xfrm>
            <a:prstGeom prst="straightConnector1">
              <a:avLst/>
            </a:prstGeom>
            <a:noFill/>
            <a:ln cap="flat" cmpd="sng" w="9525">
              <a:solidFill>
                <a:srgbClr val="000000"/>
              </a:solidFill>
              <a:prstDash val="solid"/>
              <a:round/>
              <a:headEnd len="med" w="med" type="none"/>
              <a:tailEnd len="med" w="med" type="none"/>
            </a:ln>
          </p:spPr>
        </p:cxnSp>
        <p:cxnSp>
          <p:nvCxnSpPr>
            <p:cNvPr id="344" name="Google Shape;344;p22"/>
            <p:cNvCxnSpPr/>
            <p:nvPr/>
          </p:nvCxnSpPr>
          <p:spPr>
            <a:xfrm>
              <a:off x="1367775" y="355642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45" name="Google Shape;345;p22"/>
            <p:cNvCxnSpPr/>
            <p:nvPr/>
          </p:nvCxnSpPr>
          <p:spPr>
            <a:xfrm>
              <a:off x="1367775" y="362985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46" name="Google Shape;346;p22"/>
            <p:cNvCxnSpPr/>
            <p:nvPr/>
          </p:nvCxnSpPr>
          <p:spPr>
            <a:xfrm>
              <a:off x="1367263" y="37032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47" name="Google Shape;347;p22"/>
            <p:cNvCxnSpPr/>
            <p:nvPr/>
          </p:nvCxnSpPr>
          <p:spPr>
            <a:xfrm>
              <a:off x="1367263" y="3776700"/>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48" name="Google Shape;348;p22"/>
            <p:cNvCxnSpPr/>
            <p:nvPr/>
          </p:nvCxnSpPr>
          <p:spPr>
            <a:xfrm>
              <a:off x="1367263" y="3855675"/>
              <a:ext cx="379200" cy="0"/>
            </a:xfrm>
            <a:prstGeom prst="straightConnector1">
              <a:avLst/>
            </a:prstGeom>
            <a:noFill/>
            <a:ln cap="flat" cmpd="sng" w="9525">
              <a:solidFill>
                <a:srgbClr val="000000"/>
              </a:solidFill>
              <a:prstDash val="solid"/>
              <a:round/>
              <a:headEnd len="med" w="med" type="none"/>
              <a:tailEnd len="med" w="med" type="none"/>
            </a:ln>
          </p:spPr>
        </p:cxnSp>
        <p:cxnSp>
          <p:nvCxnSpPr>
            <p:cNvPr id="349" name="Google Shape;349;p22"/>
            <p:cNvCxnSpPr/>
            <p:nvPr/>
          </p:nvCxnSpPr>
          <p:spPr>
            <a:xfrm>
              <a:off x="1367263" y="3929100"/>
              <a:ext cx="379200" cy="0"/>
            </a:xfrm>
            <a:prstGeom prst="straightConnector1">
              <a:avLst/>
            </a:prstGeom>
            <a:noFill/>
            <a:ln cap="flat" cmpd="sng" w="9525">
              <a:solidFill>
                <a:srgbClr val="000000"/>
              </a:solidFill>
              <a:prstDash val="solid"/>
              <a:round/>
              <a:headEnd len="med" w="med" type="none"/>
              <a:tailEnd len="med" w="med" type="none"/>
            </a:ln>
          </p:spPr>
        </p:cxnSp>
      </p:grpSp>
      <p:cxnSp>
        <p:nvCxnSpPr>
          <p:cNvPr id="350" name="Google Shape;350;p22"/>
          <p:cNvCxnSpPr>
            <a:stCxn id="306" idx="1"/>
            <a:endCxn id="335" idx="3"/>
          </p:cNvCxnSpPr>
          <p:nvPr/>
        </p:nvCxnSpPr>
        <p:spPr>
          <a:xfrm rot="10800000">
            <a:off x="7096225" y="2880403"/>
            <a:ext cx="466200" cy="475200"/>
          </a:xfrm>
          <a:prstGeom prst="straightConnector1">
            <a:avLst/>
          </a:prstGeom>
          <a:noFill/>
          <a:ln cap="flat" cmpd="sng" w="9525">
            <a:solidFill>
              <a:srgbClr val="262A33"/>
            </a:solidFill>
            <a:prstDash val="solid"/>
            <a:round/>
            <a:headEnd len="med" w="med" type="none"/>
            <a:tailEnd len="med" w="med" type="triangle"/>
          </a:ln>
        </p:spPr>
      </p:cxnSp>
      <p:cxnSp>
        <p:nvCxnSpPr>
          <p:cNvPr id="351" name="Google Shape;351;p22"/>
          <p:cNvCxnSpPr>
            <a:stCxn id="306" idx="1"/>
            <a:endCxn id="338" idx="3"/>
          </p:cNvCxnSpPr>
          <p:nvPr/>
        </p:nvCxnSpPr>
        <p:spPr>
          <a:xfrm flipH="1" rot="10800000">
            <a:off x="7562425" y="2890603"/>
            <a:ext cx="482100" cy="465000"/>
          </a:xfrm>
          <a:prstGeom prst="straightConnector1">
            <a:avLst/>
          </a:prstGeom>
          <a:noFill/>
          <a:ln cap="flat" cmpd="sng" w="9525">
            <a:solidFill>
              <a:srgbClr val="262A33"/>
            </a:solidFill>
            <a:prstDash val="solid"/>
            <a:round/>
            <a:headEnd len="med" w="med" type="none"/>
            <a:tailEnd len="med" w="med" type="triangle"/>
          </a:ln>
        </p:spPr>
      </p:cxnSp>
      <p:cxnSp>
        <p:nvCxnSpPr>
          <p:cNvPr id="352" name="Google Shape;352;p22"/>
          <p:cNvCxnSpPr>
            <a:stCxn id="307" idx="1"/>
          </p:cNvCxnSpPr>
          <p:nvPr/>
        </p:nvCxnSpPr>
        <p:spPr>
          <a:xfrm flipH="1" rot="10800000">
            <a:off x="5154749" y="1793731"/>
            <a:ext cx="1388700" cy="599700"/>
          </a:xfrm>
          <a:prstGeom prst="straightConnector1">
            <a:avLst/>
          </a:prstGeom>
          <a:noFill/>
          <a:ln cap="flat" cmpd="sng" w="9525">
            <a:solidFill>
              <a:srgbClr val="262A33"/>
            </a:solidFill>
            <a:prstDash val="solid"/>
            <a:round/>
            <a:headEnd len="med" w="med" type="none"/>
            <a:tailEnd len="med" w="med" type="triangle"/>
          </a:ln>
        </p:spPr>
      </p:cxnSp>
      <p:cxnSp>
        <p:nvCxnSpPr>
          <p:cNvPr id="353" name="Google Shape;353;p22"/>
          <p:cNvCxnSpPr>
            <a:endCxn id="304" idx="2"/>
          </p:cNvCxnSpPr>
          <p:nvPr/>
        </p:nvCxnSpPr>
        <p:spPr>
          <a:xfrm flipH="1" rot="10800000">
            <a:off x="6130106" y="1826279"/>
            <a:ext cx="568200" cy="567300"/>
          </a:xfrm>
          <a:prstGeom prst="straightConnector1">
            <a:avLst/>
          </a:prstGeom>
          <a:noFill/>
          <a:ln cap="flat" cmpd="sng" w="9525">
            <a:solidFill>
              <a:srgbClr val="262A33"/>
            </a:solidFill>
            <a:prstDash val="solid"/>
            <a:round/>
            <a:headEnd len="med" w="med" type="none"/>
            <a:tailEnd len="med" w="med" type="triangle"/>
          </a:ln>
        </p:spPr>
      </p:cxnSp>
      <p:cxnSp>
        <p:nvCxnSpPr>
          <p:cNvPr id="354" name="Google Shape;354;p22"/>
          <p:cNvCxnSpPr>
            <a:stCxn id="335" idx="1"/>
          </p:cNvCxnSpPr>
          <p:nvPr/>
        </p:nvCxnSpPr>
        <p:spPr>
          <a:xfrm rot="10800000">
            <a:off x="6759843" y="1833343"/>
            <a:ext cx="336300" cy="531900"/>
          </a:xfrm>
          <a:prstGeom prst="straightConnector1">
            <a:avLst/>
          </a:prstGeom>
          <a:noFill/>
          <a:ln cap="flat" cmpd="sng" w="9525">
            <a:solidFill>
              <a:srgbClr val="262A33"/>
            </a:solidFill>
            <a:prstDash val="solid"/>
            <a:round/>
            <a:headEnd len="med" w="med" type="none"/>
            <a:tailEnd len="med" w="med" type="triangle"/>
          </a:ln>
        </p:spPr>
      </p:cxnSp>
      <p:cxnSp>
        <p:nvCxnSpPr>
          <p:cNvPr id="355" name="Google Shape;355;p22"/>
          <p:cNvCxnSpPr>
            <a:stCxn id="338" idx="1"/>
          </p:cNvCxnSpPr>
          <p:nvPr/>
        </p:nvCxnSpPr>
        <p:spPr>
          <a:xfrm rot="10800000">
            <a:off x="6831843" y="1804468"/>
            <a:ext cx="1212600" cy="570900"/>
          </a:xfrm>
          <a:prstGeom prst="straightConnector1">
            <a:avLst/>
          </a:prstGeom>
          <a:noFill/>
          <a:ln cap="flat" cmpd="sng" w="9525">
            <a:solidFill>
              <a:srgbClr val="262A33"/>
            </a:solidFill>
            <a:prstDash val="solid"/>
            <a:round/>
            <a:headEnd len="med" w="med" type="none"/>
            <a:tailEnd len="med" w="med" type="triangl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801" name="Shape 1801"/>
        <p:cNvGrpSpPr/>
        <p:nvPr/>
      </p:nvGrpSpPr>
      <p:grpSpPr>
        <a:xfrm>
          <a:off x="0" y="0"/>
          <a:ext cx="0" cy="0"/>
          <a:chOff x="0" y="0"/>
          <a:chExt cx="0" cy="0"/>
        </a:xfrm>
      </p:grpSpPr>
      <p:sp>
        <p:nvSpPr>
          <p:cNvPr id="1802" name="Google Shape;1802;p112"/>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03" name="Google Shape;1803;p112"/>
          <p:cNvSpPr/>
          <p:nvPr/>
        </p:nvSpPr>
        <p:spPr>
          <a:xfrm>
            <a:off x="865025" y="1166125"/>
            <a:ext cx="1851300" cy="3059100"/>
          </a:xfrm>
          <a:prstGeom prst="roundRect">
            <a:avLst>
              <a:gd fmla="val 7929" name="adj"/>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12"/>
          <p:cNvSpPr/>
          <p:nvPr/>
        </p:nvSpPr>
        <p:spPr>
          <a:xfrm>
            <a:off x="962475" y="2232925"/>
            <a:ext cx="1656900" cy="1872000"/>
          </a:xfrm>
          <a:prstGeom prst="roundRect">
            <a:avLst>
              <a:gd fmla="val 7929" name="adj"/>
            </a:avLst>
          </a:prstGeom>
          <a:noFill/>
          <a:ln cap="flat" cmpd="sng" w="9525">
            <a:solidFill>
              <a:srgbClr val="42424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12"/>
          <p:cNvSpPr/>
          <p:nvPr/>
        </p:nvSpPr>
        <p:spPr>
          <a:xfrm>
            <a:off x="1107450" y="2489540"/>
            <a:ext cx="1360200" cy="69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1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 &amp; Alerts</a:t>
            </a:r>
            <a:endParaRPr/>
          </a:p>
        </p:txBody>
      </p:sp>
      <p:sp>
        <p:nvSpPr>
          <p:cNvPr id="1807" name="Google Shape;1807;p112"/>
          <p:cNvSpPr/>
          <p:nvPr/>
        </p:nvSpPr>
        <p:spPr>
          <a:xfrm>
            <a:off x="1203825" y="2573450"/>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Service</a:t>
            </a:r>
            <a:br>
              <a:rPr lang="en" sz="1100">
                <a:solidFill>
                  <a:srgbClr val="FFFFFF"/>
                </a:solidFill>
              </a:rPr>
            </a:br>
            <a:r>
              <a:rPr lang="en" sz="1000">
                <a:solidFill>
                  <a:srgbClr val="FFFFFF"/>
                </a:solidFill>
              </a:rPr>
              <a:t>Instance</a:t>
            </a:r>
            <a:endParaRPr sz="1000">
              <a:solidFill>
                <a:srgbClr val="FFFFFF"/>
              </a:solidFill>
            </a:endParaRPr>
          </a:p>
        </p:txBody>
      </p:sp>
      <p:sp>
        <p:nvSpPr>
          <p:cNvPr id="1808" name="Google Shape;1808;p112"/>
          <p:cNvSpPr/>
          <p:nvPr/>
        </p:nvSpPr>
        <p:spPr>
          <a:xfrm rot="-5400000">
            <a:off x="1998950" y="2658950"/>
            <a:ext cx="438900" cy="194400"/>
          </a:xfrm>
          <a:prstGeom prst="roundRect">
            <a:avLst>
              <a:gd fmla="val 16667" name="adj"/>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JMX</a:t>
            </a:r>
            <a:endParaRPr sz="800"/>
          </a:p>
        </p:txBody>
      </p:sp>
      <p:sp>
        <p:nvSpPr>
          <p:cNvPr id="1809" name="Google Shape;1809;p112"/>
          <p:cNvSpPr/>
          <p:nvPr/>
        </p:nvSpPr>
        <p:spPr>
          <a:xfrm>
            <a:off x="4016575" y="2893325"/>
            <a:ext cx="1159800" cy="438900"/>
          </a:xfrm>
          <a:prstGeom prst="roundRect">
            <a:avLst>
              <a:gd fmla="val 16667" name="adj"/>
            </a:avLst>
          </a:prstGeom>
          <a:solidFill>
            <a:srgbClr val="DD7E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Prometheus</a:t>
            </a:r>
            <a:br>
              <a:rPr lang="en" sz="1100"/>
            </a:br>
            <a:r>
              <a:rPr lang="en" sz="900"/>
              <a:t>Metrics database</a:t>
            </a:r>
            <a:endParaRPr sz="900"/>
          </a:p>
        </p:txBody>
      </p:sp>
      <p:sp>
        <p:nvSpPr>
          <p:cNvPr id="1810" name="Google Shape;1810;p112"/>
          <p:cNvSpPr txBox="1"/>
          <p:nvPr/>
        </p:nvSpPr>
        <p:spPr>
          <a:xfrm>
            <a:off x="1127625" y="2913200"/>
            <a:ext cx="13602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Container</a:t>
            </a:r>
            <a:endParaRPr sz="1000"/>
          </a:p>
        </p:txBody>
      </p:sp>
      <p:sp>
        <p:nvSpPr>
          <p:cNvPr id="1811" name="Google Shape;1811;p112"/>
          <p:cNvSpPr txBox="1"/>
          <p:nvPr/>
        </p:nvSpPr>
        <p:spPr>
          <a:xfrm>
            <a:off x="1024580" y="2198400"/>
            <a:ext cx="15525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Docker Engine</a:t>
            </a:r>
            <a:endParaRPr b="1" sz="1000"/>
          </a:p>
        </p:txBody>
      </p:sp>
      <p:sp>
        <p:nvSpPr>
          <p:cNvPr id="1812" name="Google Shape;1812;p112"/>
          <p:cNvSpPr/>
          <p:nvPr/>
        </p:nvSpPr>
        <p:spPr>
          <a:xfrm>
            <a:off x="1107450" y="3251540"/>
            <a:ext cx="1360200" cy="69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2"/>
          <p:cNvSpPr/>
          <p:nvPr/>
        </p:nvSpPr>
        <p:spPr>
          <a:xfrm>
            <a:off x="1203825" y="3335450"/>
            <a:ext cx="964500" cy="3654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Service</a:t>
            </a:r>
            <a:br>
              <a:rPr lang="en" sz="1100">
                <a:solidFill>
                  <a:srgbClr val="FFFFFF"/>
                </a:solidFill>
              </a:rPr>
            </a:br>
            <a:r>
              <a:rPr lang="en" sz="1000">
                <a:solidFill>
                  <a:srgbClr val="FFFFFF"/>
                </a:solidFill>
              </a:rPr>
              <a:t>Instance</a:t>
            </a:r>
            <a:endParaRPr sz="1000">
              <a:solidFill>
                <a:srgbClr val="FFFFFF"/>
              </a:solidFill>
            </a:endParaRPr>
          </a:p>
        </p:txBody>
      </p:sp>
      <p:sp>
        <p:nvSpPr>
          <p:cNvPr id="1814" name="Google Shape;1814;p112"/>
          <p:cNvSpPr/>
          <p:nvPr/>
        </p:nvSpPr>
        <p:spPr>
          <a:xfrm rot="-5400000">
            <a:off x="1998950" y="3420950"/>
            <a:ext cx="438900" cy="194400"/>
          </a:xfrm>
          <a:prstGeom prst="roundRect">
            <a:avLst>
              <a:gd fmla="val 16667" name="adj"/>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JMX</a:t>
            </a:r>
            <a:endParaRPr sz="800"/>
          </a:p>
        </p:txBody>
      </p:sp>
      <p:sp>
        <p:nvSpPr>
          <p:cNvPr id="1815" name="Google Shape;1815;p112"/>
          <p:cNvSpPr txBox="1"/>
          <p:nvPr/>
        </p:nvSpPr>
        <p:spPr>
          <a:xfrm>
            <a:off x="1127625" y="3675200"/>
            <a:ext cx="13602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Container</a:t>
            </a:r>
            <a:endParaRPr sz="1000"/>
          </a:p>
        </p:txBody>
      </p:sp>
      <p:sp>
        <p:nvSpPr>
          <p:cNvPr id="1816" name="Google Shape;1816;p112"/>
          <p:cNvSpPr/>
          <p:nvPr/>
        </p:nvSpPr>
        <p:spPr>
          <a:xfrm>
            <a:off x="5281525" y="1393700"/>
            <a:ext cx="1159800" cy="438900"/>
          </a:xfrm>
          <a:prstGeom prst="roundRect">
            <a:avLst>
              <a:gd fmla="val 16667" name="adj"/>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Grafana</a:t>
            </a:r>
            <a:br>
              <a:rPr lang="en" sz="1100"/>
            </a:br>
            <a:r>
              <a:rPr lang="en" sz="900"/>
              <a:t>Visualize metrics</a:t>
            </a:r>
            <a:endParaRPr sz="900"/>
          </a:p>
        </p:txBody>
      </p:sp>
      <p:sp>
        <p:nvSpPr>
          <p:cNvPr id="1817" name="Google Shape;1817;p112"/>
          <p:cNvSpPr/>
          <p:nvPr/>
        </p:nvSpPr>
        <p:spPr>
          <a:xfrm>
            <a:off x="1321705" y="1430450"/>
            <a:ext cx="964500" cy="3654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cAdvisor</a:t>
            </a:r>
            <a:endParaRPr sz="1200"/>
          </a:p>
        </p:txBody>
      </p:sp>
      <p:cxnSp>
        <p:nvCxnSpPr>
          <p:cNvPr id="1818" name="Google Shape;1818;p112"/>
          <p:cNvCxnSpPr>
            <a:stCxn id="1817" idx="2"/>
            <a:endCxn id="1811" idx="0"/>
          </p:cNvCxnSpPr>
          <p:nvPr/>
        </p:nvCxnSpPr>
        <p:spPr>
          <a:xfrm flipH="1">
            <a:off x="1800955" y="1795850"/>
            <a:ext cx="3000" cy="402600"/>
          </a:xfrm>
          <a:prstGeom prst="straightConnector1">
            <a:avLst/>
          </a:prstGeom>
          <a:noFill/>
          <a:ln cap="flat" cmpd="sng" w="9525">
            <a:solidFill>
              <a:srgbClr val="000000"/>
            </a:solidFill>
            <a:prstDash val="solid"/>
            <a:round/>
            <a:headEnd len="med" w="med" type="none"/>
            <a:tailEnd len="med" w="med" type="triangle"/>
          </a:ln>
        </p:spPr>
      </p:cxnSp>
      <p:sp>
        <p:nvSpPr>
          <p:cNvPr id="1819" name="Google Shape;1819;p112"/>
          <p:cNvSpPr txBox="1"/>
          <p:nvPr/>
        </p:nvSpPr>
        <p:spPr>
          <a:xfrm>
            <a:off x="1715234" y="1749112"/>
            <a:ext cx="1062000" cy="2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Collect </a:t>
            </a:r>
            <a:br>
              <a:rPr lang="en" sz="800"/>
            </a:br>
            <a:r>
              <a:rPr lang="en" sz="800"/>
              <a:t>Containers metrics</a:t>
            </a:r>
            <a:endParaRPr sz="800"/>
          </a:p>
        </p:txBody>
      </p:sp>
      <p:cxnSp>
        <p:nvCxnSpPr>
          <p:cNvPr id="1820" name="Google Shape;1820;p112"/>
          <p:cNvCxnSpPr>
            <a:stCxn id="1817" idx="3"/>
            <a:endCxn id="1809" idx="1"/>
          </p:cNvCxnSpPr>
          <p:nvPr/>
        </p:nvCxnSpPr>
        <p:spPr>
          <a:xfrm>
            <a:off x="2286205" y="1613150"/>
            <a:ext cx="1730400" cy="1499700"/>
          </a:xfrm>
          <a:prstGeom prst="bentConnector3">
            <a:avLst>
              <a:gd fmla="val 51027" name="adj1"/>
            </a:avLst>
          </a:prstGeom>
          <a:noFill/>
          <a:ln cap="flat" cmpd="sng" w="9525">
            <a:solidFill>
              <a:srgbClr val="000000"/>
            </a:solidFill>
            <a:prstDash val="solid"/>
            <a:round/>
            <a:headEnd len="med" w="med" type="triangle"/>
            <a:tailEnd len="med" w="med" type="none"/>
          </a:ln>
        </p:spPr>
      </p:cxnSp>
      <p:cxnSp>
        <p:nvCxnSpPr>
          <p:cNvPr id="1821" name="Google Shape;1821;p112"/>
          <p:cNvCxnSpPr>
            <a:stCxn id="1809" idx="1"/>
            <a:endCxn id="1808" idx="2"/>
          </p:cNvCxnSpPr>
          <p:nvPr/>
        </p:nvCxnSpPr>
        <p:spPr>
          <a:xfrm rot="10800000">
            <a:off x="2315575" y="2756075"/>
            <a:ext cx="1701000" cy="356700"/>
          </a:xfrm>
          <a:prstGeom prst="bentConnector3">
            <a:avLst>
              <a:gd fmla="val 49999" name="adj1"/>
            </a:avLst>
          </a:prstGeom>
          <a:noFill/>
          <a:ln cap="flat" cmpd="sng" w="9525">
            <a:solidFill>
              <a:srgbClr val="000000"/>
            </a:solidFill>
            <a:prstDash val="solid"/>
            <a:round/>
            <a:headEnd len="med" w="med" type="none"/>
            <a:tailEnd len="med" w="med" type="triangle"/>
          </a:ln>
        </p:spPr>
      </p:cxnSp>
      <p:cxnSp>
        <p:nvCxnSpPr>
          <p:cNvPr id="1822" name="Google Shape;1822;p112"/>
          <p:cNvCxnSpPr>
            <a:stCxn id="1809" idx="1"/>
            <a:endCxn id="1814" idx="2"/>
          </p:cNvCxnSpPr>
          <p:nvPr/>
        </p:nvCxnSpPr>
        <p:spPr>
          <a:xfrm flipH="1">
            <a:off x="2315575" y="3112775"/>
            <a:ext cx="1701000" cy="405300"/>
          </a:xfrm>
          <a:prstGeom prst="bentConnector3">
            <a:avLst>
              <a:gd fmla="val 49969" name="adj1"/>
            </a:avLst>
          </a:prstGeom>
          <a:noFill/>
          <a:ln cap="flat" cmpd="sng" w="9525">
            <a:solidFill>
              <a:srgbClr val="000000"/>
            </a:solidFill>
            <a:prstDash val="solid"/>
            <a:round/>
            <a:headEnd len="med" w="med" type="none"/>
            <a:tailEnd len="med" w="med" type="triangle"/>
          </a:ln>
        </p:spPr>
      </p:cxnSp>
      <p:sp>
        <p:nvSpPr>
          <p:cNvPr id="1823" name="Google Shape;1823;p112"/>
          <p:cNvSpPr txBox="1"/>
          <p:nvPr/>
        </p:nvSpPr>
        <p:spPr>
          <a:xfrm>
            <a:off x="885988" y="1138504"/>
            <a:ext cx="15525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VM</a:t>
            </a:r>
            <a:endParaRPr b="1" sz="1000"/>
          </a:p>
        </p:txBody>
      </p:sp>
      <p:sp>
        <p:nvSpPr>
          <p:cNvPr id="1824" name="Google Shape;1824;p112"/>
          <p:cNvSpPr/>
          <p:nvPr/>
        </p:nvSpPr>
        <p:spPr>
          <a:xfrm>
            <a:off x="1307897" y="4554650"/>
            <a:ext cx="964500" cy="3654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Node</a:t>
            </a:r>
            <a:br>
              <a:rPr lang="en" sz="1100"/>
            </a:br>
            <a:r>
              <a:rPr lang="en" sz="1100"/>
              <a:t>Exporter</a:t>
            </a:r>
            <a:endParaRPr sz="1200"/>
          </a:p>
        </p:txBody>
      </p:sp>
      <p:sp>
        <p:nvSpPr>
          <p:cNvPr id="1825" name="Google Shape;1825;p112"/>
          <p:cNvSpPr txBox="1"/>
          <p:nvPr/>
        </p:nvSpPr>
        <p:spPr>
          <a:xfrm>
            <a:off x="1708323" y="4194404"/>
            <a:ext cx="754800" cy="2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Collect </a:t>
            </a:r>
            <a:br>
              <a:rPr lang="en" sz="800"/>
            </a:br>
            <a:r>
              <a:rPr lang="en" sz="800"/>
              <a:t>OS metrics</a:t>
            </a:r>
            <a:endParaRPr sz="800"/>
          </a:p>
        </p:txBody>
      </p:sp>
      <p:cxnSp>
        <p:nvCxnSpPr>
          <p:cNvPr id="1826" name="Google Shape;1826;p112"/>
          <p:cNvCxnSpPr>
            <a:stCxn id="1824" idx="0"/>
            <a:endCxn id="1803" idx="2"/>
          </p:cNvCxnSpPr>
          <p:nvPr/>
        </p:nvCxnSpPr>
        <p:spPr>
          <a:xfrm flipH="1" rot="10800000">
            <a:off x="1790147" y="4225250"/>
            <a:ext cx="600" cy="329400"/>
          </a:xfrm>
          <a:prstGeom prst="straightConnector1">
            <a:avLst/>
          </a:prstGeom>
          <a:noFill/>
          <a:ln cap="flat" cmpd="sng" w="9525">
            <a:solidFill>
              <a:srgbClr val="000000"/>
            </a:solidFill>
            <a:prstDash val="solid"/>
            <a:round/>
            <a:headEnd len="med" w="med" type="none"/>
            <a:tailEnd len="med" w="med" type="triangle"/>
          </a:ln>
        </p:spPr>
      </p:cxnSp>
      <p:sp>
        <p:nvSpPr>
          <p:cNvPr id="1827" name="Google Shape;1827;p112"/>
          <p:cNvSpPr txBox="1"/>
          <p:nvPr/>
        </p:nvSpPr>
        <p:spPr>
          <a:xfrm>
            <a:off x="3136471" y="2883396"/>
            <a:ext cx="887700" cy="2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Scrape</a:t>
            </a:r>
            <a:r>
              <a:rPr lang="en" sz="800"/>
              <a:t> metrics</a:t>
            </a:r>
            <a:endParaRPr sz="800"/>
          </a:p>
        </p:txBody>
      </p:sp>
      <p:cxnSp>
        <p:nvCxnSpPr>
          <p:cNvPr id="1828" name="Google Shape;1828;p112"/>
          <p:cNvCxnSpPr>
            <a:stCxn id="1809" idx="1"/>
            <a:endCxn id="1824" idx="3"/>
          </p:cNvCxnSpPr>
          <p:nvPr/>
        </p:nvCxnSpPr>
        <p:spPr>
          <a:xfrm flipH="1">
            <a:off x="2272375" y="3112775"/>
            <a:ext cx="1744200" cy="1624500"/>
          </a:xfrm>
          <a:prstGeom prst="bentConnector3">
            <a:avLst>
              <a:gd fmla="val 48509" name="adj1"/>
            </a:avLst>
          </a:prstGeom>
          <a:noFill/>
          <a:ln cap="flat" cmpd="sng" w="9525">
            <a:solidFill>
              <a:srgbClr val="000000"/>
            </a:solidFill>
            <a:prstDash val="solid"/>
            <a:round/>
            <a:headEnd len="med" w="med" type="none"/>
            <a:tailEnd len="med" w="med" type="triangle"/>
          </a:ln>
        </p:spPr>
      </p:cxnSp>
      <p:sp>
        <p:nvSpPr>
          <p:cNvPr id="1829" name="Google Shape;1829;p112"/>
          <p:cNvSpPr/>
          <p:nvPr/>
        </p:nvSpPr>
        <p:spPr>
          <a:xfrm>
            <a:off x="5692975" y="2893325"/>
            <a:ext cx="1159800" cy="438900"/>
          </a:xfrm>
          <a:prstGeom prst="roundRect">
            <a:avLst>
              <a:gd fmla="val 16667" name="adj"/>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AlertManager</a:t>
            </a:r>
            <a:br>
              <a:rPr lang="en" sz="1100">
                <a:solidFill>
                  <a:srgbClr val="FFFFFF"/>
                </a:solidFill>
              </a:rPr>
            </a:br>
            <a:r>
              <a:rPr lang="en" sz="900">
                <a:solidFill>
                  <a:srgbClr val="FFFFFF"/>
                </a:solidFill>
              </a:rPr>
              <a:t>Send notifications</a:t>
            </a:r>
            <a:endParaRPr sz="900">
              <a:solidFill>
                <a:srgbClr val="FFFFFF"/>
              </a:solidFill>
            </a:endParaRPr>
          </a:p>
        </p:txBody>
      </p:sp>
      <p:sp>
        <p:nvSpPr>
          <p:cNvPr id="1830" name="Google Shape;1830;p112"/>
          <p:cNvSpPr/>
          <p:nvPr/>
        </p:nvSpPr>
        <p:spPr>
          <a:xfrm>
            <a:off x="7432530" y="2395092"/>
            <a:ext cx="964500" cy="365400"/>
          </a:xfrm>
          <a:prstGeom prst="roundRect">
            <a:avLst>
              <a:gd fmla="val 16667" name="adj"/>
            </a:avLst>
          </a:prstGeom>
          <a:solidFill>
            <a:srgbClr val="ECEBE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Email</a:t>
            </a:r>
            <a:endParaRPr sz="1000"/>
          </a:p>
        </p:txBody>
      </p:sp>
      <p:sp>
        <p:nvSpPr>
          <p:cNvPr id="1831" name="Google Shape;1831;p112"/>
          <p:cNvSpPr/>
          <p:nvPr/>
        </p:nvSpPr>
        <p:spPr>
          <a:xfrm>
            <a:off x="7432530" y="2928492"/>
            <a:ext cx="964500" cy="365400"/>
          </a:xfrm>
          <a:prstGeom prst="roundRect">
            <a:avLst>
              <a:gd fmla="val 16667" name="adj"/>
            </a:avLst>
          </a:prstGeom>
          <a:solidFill>
            <a:srgbClr val="ECEBE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Slack</a:t>
            </a:r>
            <a:endParaRPr sz="1000"/>
          </a:p>
        </p:txBody>
      </p:sp>
      <p:sp>
        <p:nvSpPr>
          <p:cNvPr id="1832" name="Google Shape;1832;p112"/>
          <p:cNvSpPr/>
          <p:nvPr/>
        </p:nvSpPr>
        <p:spPr>
          <a:xfrm>
            <a:off x="7432530" y="3461892"/>
            <a:ext cx="964500" cy="365400"/>
          </a:xfrm>
          <a:prstGeom prst="roundRect">
            <a:avLst>
              <a:gd fmla="val 16667" name="adj"/>
            </a:avLst>
          </a:prstGeom>
          <a:solidFill>
            <a:srgbClr val="ECEBE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Pushover</a:t>
            </a:r>
            <a:endParaRPr sz="1000"/>
          </a:p>
        </p:txBody>
      </p:sp>
      <p:cxnSp>
        <p:nvCxnSpPr>
          <p:cNvPr id="1833" name="Google Shape;1833;p112"/>
          <p:cNvCxnSpPr>
            <a:stCxn id="1816" idx="1"/>
            <a:endCxn id="1809" idx="0"/>
          </p:cNvCxnSpPr>
          <p:nvPr/>
        </p:nvCxnSpPr>
        <p:spPr>
          <a:xfrm flipH="1">
            <a:off x="4596625" y="1613150"/>
            <a:ext cx="684900" cy="1280100"/>
          </a:xfrm>
          <a:prstGeom prst="bentConnector2">
            <a:avLst/>
          </a:prstGeom>
          <a:noFill/>
          <a:ln cap="flat" cmpd="sng" w="9525">
            <a:solidFill>
              <a:srgbClr val="000000"/>
            </a:solidFill>
            <a:prstDash val="solid"/>
            <a:round/>
            <a:headEnd len="med" w="med" type="none"/>
            <a:tailEnd len="med" w="med" type="triangle"/>
          </a:ln>
        </p:spPr>
      </p:cxnSp>
      <p:sp>
        <p:nvSpPr>
          <p:cNvPr id="1834" name="Google Shape;1834;p112"/>
          <p:cNvSpPr txBox="1"/>
          <p:nvPr/>
        </p:nvSpPr>
        <p:spPr>
          <a:xfrm>
            <a:off x="4488574" y="1366300"/>
            <a:ext cx="754800" cy="2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Query</a:t>
            </a:r>
            <a:endParaRPr sz="800"/>
          </a:p>
        </p:txBody>
      </p:sp>
      <p:cxnSp>
        <p:nvCxnSpPr>
          <p:cNvPr id="1835" name="Google Shape;1835;p112"/>
          <p:cNvCxnSpPr>
            <a:stCxn id="1809" idx="3"/>
            <a:endCxn id="1829" idx="1"/>
          </p:cNvCxnSpPr>
          <p:nvPr/>
        </p:nvCxnSpPr>
        <p:spPr>
          <a:xfrm>
            <a:off x="5176375" y="3112775"/>
            <a:ext cx="516600" cy="0"/>
          </a:xfrm>
          <a:prstGeom prst="straightConnector1">
            <a:avLst/>
          </a:prstGeom>
          <a:noFill/>
          <a:ln cap="flat" cmpd="sng" w="9525">
            <a:solidFill>
              <a:srgbClr val="000000"/>
            </a:solidFill>
            <a:prstDash val="solid"/>
            <a:round/>
            <a:headEnd len="med" w="med" type="none"/>
            <a:tailEnd len="med" w="med" type="triangle"/>
          </a:ln>
        </p:spPr>
      </p:cxnSp>
      <p:cxnSp>
        <p:nvCxnSpPr>
          <p:cNvPr id="1836" name="Google Shape;1836;p112"/>
          <p:cNvCxnSpPr>
            <a:stCxn id="1829" idx="3"/>
            <a:endCxn id="1830" idx="1"/>
          </p:cNvCxnSpPr>
          <p:nvPr/>
        </p:nvCxnSpPr>
        <p:spPr>
          <a:xfrm flipH="1" rot="10800000">
            <a:off x="6852775" y="2577875"/>
            <a:ext cx="579900" cy="534900"/>
          </a:xfrm>
          <a:prstGeom prst="bentConnector3">
            <a:avLst>
              <a:gd fmla="val 49987" name="adj1"/>
            </a:avLst>
          </a:prstGeom>
          <a:noFill/>
          <a:ln cap="flat" cmpd="sng" w="9525">
            <a:solidFill>
              <a:srgbClr val="000000"/>
            </a:solidFill>
            <a:prstDash val="solid"/>
            <a:round/>
            <a:headEnd len="med" w="med" type="none"/>
            <a:tailEnd len="med" w="med" type="triangle"/>
          </a:ln>
        </p:spPr>
      </p:cxnSp>
      <p:cxnSp>
        <p:nvCxnSpPr>
          <p:cNvPr id="1837" name="Google Shape;1837;p112"/>
          <p:cNvCxnSpPr>
            <a:stCxn id="1829" idx="3"/>
            <a:endCxn id="1831" idx="1"/>
          </p:cNvCxnSpPr>
          <p:nvPr/>
        </p:nvCxnSpPr>
        <p:spPr>
          <a:xfrm flipH="1" rot="10800000">
            <a:off x="6852775" y="3111275"/>
            <a:ext cx="579900" cy="1500"/>
          </a:xfrm>
          <a:prstGeom prst="bentConnector3">
            <a:avLst>
              <a:gd fmla="val 49987" name="adj1"/>
            </a:avLst>
          </a:prstGeom>
          <a:noFill/>
          <a:ln cap="flat" cmpd="sng" w="9525">
            <a:solidFill>
              <a:srgbClr val="000000"/>
            </a:solidFill>
            <a:prstDash val="solid"/>
            <a:round/>
            <a:headEnd len="med" w="med" type="none"/>
            <a:tailEnd len="med" w="med" type="triangle"/>
          </a:ln>
        </p:spPr>
      </p:cxnSp>
      <p:cxnSp>
        <p:nvCxnSpPr>
          <p:cNvPr id="1838" name="Google Shape;1838;p112"/>
          <p:cNvCxnSpPr>
            <a:stCxn id="1829" idx="3"/>
            <a:endCxn id="1832" idx="1"/>
          </p:cNvCxnSpPr>
          <p:nvPr/>
        </p:nvCxnSpPr>
        <p:spPr>
          <a:xfrm>
            <a:off x="6852775" y="3112775"/>
            <a:ext cx="579900" cy="531900"/>
          </a:xfrm>
          <a:prstGeom prst="bentConnector3">
            <a:avLst>
              <a:gd fmla="val 49987" name="adj1"/>
            </a:avLst>
          </a:prstGeom>
          <a:noFill/>
          <a:ln cap="flat" cmpd="sng" w="9525">
            <a:solidFill>
              <a:srgbClr val="000000"/>
            </a:solidFill>
            <a:prstDash val="solid"/>
            <a:round/>
            <a:headEnd len="med" w="med" type="none"/>
            <a:tailEnd len="med" w="med" type="triangle"/>
          </a:ln>
        </p:spPr>
      </p:cxnSp>
      <p:sp>
        <p:nvSpPr>
          <p:cNvPr id="1839" name="Google Shape;1839;p112"/>
          <p:cNvSpPr txBox="1"/>
          <p:nvPr/>
        </p:nvSpPr>
        <p:spPr>
          <a:xfrm>
            <a:off x="5013791" y="2869592"/>
            <a:ext cx="754800" cy="2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Push</a:t>
            </a:r>
            <a:endParaRPr sz="8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843" name="Shape 1843"/>
        <p:cNvGrpSpPr/>
        <p:nvPr/>
      </p:nvGrpSpPr>
      <p:grpSpPr>
        <a:xfrm>
          <a:off x="0" y="0"/>
          <a:ext cx="0" cy="0"/>
          <a:chOff x="0" y="0"/>
          <a:chExt cx="0" cy="0"/>
        </a:xfrm>
      </p:grpSpPr>
      <p:sp>
        <p:nvSpPr>
          <p:cNvPr id="1844" name="Google Shape;1844;p113"/>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45" name="Google Shape;1845;p11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Logging &amp; Tracing</a:t>
            </a:r>
            <a:endParaRPr/>
          </a:p>
        </p:txBody>
      </p:sp>
      <p:pic>
        <p:nvPicPr>
          <p:cNvPr id="1846" name="Google Shape;1846;p113"/>
          <p:cNvPicPr preferRelativeResize="0"/>
          <p:nvPr/>
        </p:nvPicPr>
        <p:blipFill>
          <a:blip r:embed="rId3">
            <a:alphaModFix/>
          </a:blip>
          <a:stretch>
            <a:fillRect/>
          </a:stretch>
        </p:blipFill>
        <p:spPr>
          <a:xfrm>
            <a:off x="0" y="1294083"/>
            <a:ext cx="9143999" cy="3317334"/>
          </a:xfrm>
          <a:prstGeom prst="rect">
            <a:avLst/>
          </a:prstGeom>
          <a:noFill/>
          <a:ln>
            <a:noFill/>
          </a:ln>
        </p:spPr>
      </p:pic>
      <p:sp>
        <p:nvSpPr>
          <p:cNvPr id="1847" name="Google Shape;1847;p113"/>
          <p:cNvSpPr/>
          <p:nvPr/>
        </p:nvSpPr>
        <p:spPr>
          <a:xfrm>
            <a:off x="1401525" y="3886700"/>
            <a:ext cx="1878000" cy="93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851" name="Shape 1851"/>
        <p:cNvGrpSpPr/>
        <p:nvPr/>
      </p:nvGrpSpPr>
      <p:grpSpPr>
        <a:xfrm>
          <a:off x="0" y="0"/>
          <a:ext cx="0" cy="0"/>
          <a:chOff x="0" y="0"/>
          <a:chExt cx="0" cy="0"/>
        </a:xfrm>
      </p:grpSpPr>
      <p:sp>
        <p:nvSpPr>
          <p:cNvPr id="1852" name="Google Shape;1852;p114"/>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53" name="Google Shape;1853;p11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 the foundation!</a:t>
            </a:r>
            <a:endParaRPr/>
          </a:p>
        </p:txBody>
      </p:sp>
      <p:pic>
        <p:nvPicPr>
          <p:cNvPr id="1854" name="Google Shape;1854;p114">
            <a:hlinkClick r:id="rId3"/>
          </p:cNvPr>
          <p:cNvPicPr preferRelativeResize="0"/>
          <p:nvPr/>
        </p:nvPicPr>
        <p:blipFill>
          <a:blip r:embed="rId4">
            <a:alphaModFix/>
          </a:blip>
          <a:stretch>
            <a:fillRect/>
          </a:stretch>
        </p:blipFill>
        <p:spPr>
          <a:xfrm>
            <a:off x="648575" y="1637421"/>
            <a:ext cx="3852750" cy="2793250"/>
          </a:xfrm>
          <a:prstGeom prst="rect">
            <a:avLst/>
          </a:prstGeom>
          <a:noFill/>
          <a:ln>
            <a:noFill/>
          </a:ln>
        </p:spPr>
      </p:pic>
      <p:sp>
        <p:nvSpPr>
          <p:cNvPr id="1855" name="Google Shape;1855;p114"/>
          <p:cNvSpPr txBox="1"/>
          <p:nvPr>
            <p:ph idx="1" type="body"/>
          </p:nvPr>
        </p:nvSpPr>
        <p:spPr>
          <a:xfrm>
            <a:off x="4501325" y="1340075"/>
            <a:ext cx="4080300" cy="3481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t/>
            </a:r>
            <a:endParaRPr b="1"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Organization that brings together the world’s top developers, end users and vendors.</a:t>
            </a:r>
            <a:endParaRPr sz="1600">
              <a:solidFill>
                <a:srgbClr val="384B66"/>
              </a:solidFill>
              <a:latin typeface="Varela Round"/>
              <a:ea typeface="Varela Round"/>
              <a:cs typeface="Varela Round"/>
              <a:sym typeface="Varela Round"/>
            </a:endParaRPr>
          </a:p>
          <a:p>
            <a:pPr indent="-330200" lvl="0" marL="457200" rtl="0" algn="l">
              <a:lnSpc>
                <a:spcPct val="15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Hosts critical components of the global technology infrastructure</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Part of the non-profix Linux Foundation</a:t>
            </a:r>
            <a:endParaRPr sz="1600">
              <a:solidFill>
                <a:srgbClr val="384B66"/>
              </a:solidFill>
              <a:latin typeface="Varela Round"/>
              <a:ea typeface="Varela Round"/>
              <a:cs typeface="Varela Round"/>
              <a:sym typeface="Varela Roun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1859" name="Shape 1859"/>
        <p:cNvGrpSpPr/>
        <p:nvPr/>
      </p:nvGrpSpPr>
      <p:grpSpPr>
        <a:xfrm>
          <a:off x="0" y="0"/>
          <a:ext cx="0" cy="0"/>
          <a:chOff x="0" y="0"/>
          <a:chExt cx="0" cy="0"/>
        </a:xfrm>
      </p:grpSpPr>
      <p:sp>
        <p:nvSpPr>
          <p:cNvPr id="1860" name="Google Shape;1860;p115"/>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Splitting a Monolith</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In </a:t>
            </a:r>
            <a:r>
              <a:rPr lang="en" sz="3800">
                <a:solidFill>
                  <a:srgbClr val="384B66"/>
                </a:solidFill>
                <a:latin typeface="Varela Round"/>
                <a:ea typeface="Varela Round"/>
                <a:cs typeface="Varela Round"/>
                <a:sym typeface="Varela Round"/>
              </a:rPr>
              <a:t>Microservices</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864" name="Shape 1864"/>
        <p:cNvGrpSpPr/>
        <p:nvPr/>
      </p:nvGrpSpPr>
      <p:grpSpPr>
        <a:xfrm>
          <a:off x="0" y="0"/>
          <a:ext cx="0" cy="0"/>
          <a:chOff x="0" y="0"/>
          <a:chExt cx="0" cy="0"/>
        </a:xfrm>
      </p:grpSpPr>
      <p:sp>
        <p:nvSpPr>
          <p:cNvPr id="1865" name="Google Shape;1865;p116"/>
          <p:cNvSpPr/>
          <p:nvPr/>
        </p:nvSpPr>
        <p:spPr>
          <a:xfrm>
            <a:off x="-8550" y="10678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6" name="Google Shape;1866;p11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with an easy one</a:t>
            </a:r>
            <a:endParaRPr/>
          </a:p>
        </p:txBody>
      </p:sp>
      <p:sp>
        <p:nvSpPr>
          <p:cNvPr id="1867" name="Google Shape;1867;p116"/>
          <p:cNvSpPr/>
          <p:nvPr/>
        </p:nvSpPr>
        <p:spPr>
          <a:xfrm>
            <a:off x="876475" y="1950175"/>
            <a:ext cx="2038500" cy="1785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8" name="Google Shape;1868;p116"/>
          <p:cNvSpPr txBox="1"/>
          <p:nvPr/>
        </p:nvSpPr>
        <p:spPr>
          <a:xfrm>
            <a:off x="1437175" y="1950175"/>
            <a:ext cx="917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Monolith</a:t>
            </a:r>
            <a:endParaRPr>
              <a:solidFill>
                <a:srgbClr val="56855C"/>
              </a:solidFill>
            </a:endParaRPr>
          </a:p>
        </p:txBody>
      </p:sp>
      <p:sp>
        <p:nvSpPr>
          <p:cNvPr id="1869" name="Google Shape;1869;p116"/>
          <p:cNvSpPr/>
          <p:nvPr/>
        </p:nvSpPr>
        <p:spPr>
          <a:xfrm>
            <a:off x="1022505" y="235105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Checkout</a:t>
            </a:r>
            <a:endParaRPr sz="1000">
              <a:solidFill>
                <a:srgbClr val="FFFFFF"/>
              </a:solidFill>
            </a:endParaRPr>
          </a:p>
        </p:txBody>
      </p:sp>
      <p:sp>
        <p:nvSpPr>
          <p:cNvPr id="1870" name="Google Shape;1870;p116"/>
          <p:cNvSpPr/>
          <p:nvPr/>
        </p:nvSpPr>
        <p:spPr>
          <a:xfrm>
            <a:off x="1022505" y="273011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Delivery</a:t>
            </a:r>
            <a:endParaRPr sz="1000">
              <a:solidFill>
                <a:srgbClr val="FFFFFF"/>
              </a:solidFill>
            </a:endParaRPr>
          </a:p>
        </p:txBody>
      </p:sp>
      <p:sp>
        <p:nvSpPr>
          <p:cNvPr id="1871" name="Google Shape;1871;p116"/>
          <p:cNvSpPr/>
          <p:nvPr/>
        </p:nvSpPr>
        <p:spPr>
          <a:xfrm>
            <a:off x="1895305" y="235105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Payment</a:t>
            </a:r>
            <a:endParaRPr sz="1000">
              <a:solidFill>
                <a:srgbClr val="FFFFFF"/>
              </a:solidFill>
            </a:endParaRPr>
          </a:p>
        </p:txBody>
      </p:sp>
      <p:sp>
        <p:nvSpPr>
          <p:cNvPr id="1872" name="Google Shape;1872;p116"/>
          <p:cNvSpPr/>
          <p:nvPr/>
        </p:nvSpPr>
        <p:spPr>
          <a:xfrm>
            <a:off x="1895305" y="273011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sp>
        <p:nvSpPr>
          <p:cNvPr id="1873" name="Google Shape;1873;p116"/>
          <p:cNvSpPr/>
          <p:nvPr/>
        </p:nvSpPr>
        <p:spPr>
          <a:xfrm>
            <a:off x="1022505" y="3109188"/>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Email</a:t>
            </a:r>
            <a:endParaRPr sz="1000">
              <a:solidFill>
                <a:srgbClr val="FFFFFF"/>
              </a:solidFill>
            </a:endParaRPr>
          </a:p>
        </p:txBody>
      </p:sp>
      <p:cxnSp>
        <p:nvCxnSpPr>
          <p:cNvPr id="1874" name="Google Shape;1874;p116"/>
          <p:cNvCxnSpPr/>
          <p:nvPr/>
        </p:nvCxnSpPr>
        <p:spPr>
          <a:xfrm flipH="1" rot="10800000">
            <a:off x="3038525" y="2724075"/>
            <a:ext cx="1744200" cy="12300"/>
          </a:xfrm>
          <a:prstGeom prst="straightConnector1">
            <a:avLst/>
          </a:prstGeom>
          <a:noFill/>
          <a:ln cap="flat" cmpd="sng" w="9525">
            <a:solidFill>
              <a:srgbClr val="000000"/>
            </a:solidFill>
            <a:prstDash val="solid"/>
            <a:round/>
            <a:headEnd len="med" w="med" type="none"/>
            <a:tailEnd len="med" w="med" type="stealth"/>
          </a:ln>
        </p:spPr>
      </p:cxnSp>
      <p:sp>
        <p:nvSpPr>
          <p:cNvPr id="1875" name="Google Shape;1875;p116"/>
          <p:cNvSpPr/>
          <p:nvPr/>
        </p:nvSpPr>
        <p:spPr>
          <a:xfrm>
            <a:off x="4995050" y="2010725"/>
            <a:ext cx="2038500" cy="1785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76" name="Google Shape;1876;p116"/>
          <p:cNvSpPr txBox="1"/>
          <p:nvPr/>
        </p:nvSpPr>
        <p:spPr>
          <a:xfrm>
            <a:off x="5555750" y="2010725"/>
            <a:ext cx="917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Monolith</a:t>
            </a:r>
            <a:endParaRPr>
              <a:solidFill>
                <a:srgbClr val="56855C"/>
              </a:solidFill>
            </a:endParaRPr>
          </a:p>
        </p:txBody>
      </p:sp>
      <p:sp>
        <p:nvSpPr>
          <p:cNvPr id="1877" name="Google Shape;1877;p116"/>
          <p:cNvSpPr/>
          <p:nvPr/>
        </p:nvSpPr>
        <p:spPr>
          <a:xfrm>
            <a:off x="5141080" y="241160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Checkout</a:t>
            </a:r>
            <a:endParaRPr sz="1000">
              <a:solidFill>
                <a:srgbClr val="FFFFFF"/>
              </a:solidFill>
            </a:endParaRPr>
          </a:p>
        </p:txBody>
      </p:sp>
      <p:sp>
        <p:nvSpPr>
          <p:cNvPr id="1878" name="Google Shape;1878;p116"/>
          <p:cNvSpPr/>
          <p:nvPr/>
        </p:nvSpPr>
        <p:spPr>
          <a:xfrm>
            <a:off x="5141080" y="279066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Delivery</a:t>
            </a:r>
            <a:endParaRPr sz="1000">
              <a:solidFill>
                <a:srgbClr val="FFFFFF"/>
              </a:solidFill>
            </a:endParaRPr>
          </a:p>
        </p:txBody>
      </p:sp>
      <p:sp>
        <p:nvSpPr>
          <p:cNvPr id="1879" name="Google Shape;1879;p116"/>
          <p:cNvSpPr/>
          <p:nvPr/>
        </p:nvSpPr>
        <p:spPr>
          <a:xfrm>
            <a:off x="6013880" y="241160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Payment</a:t>
            </a:r>
            <a:endParaRPr sz="1000">
              <a:solidFill>
                <a:srgbClr val="FFFFFF"/>
              </a:solidFill>
            </a:endParaRPr>
          </a:p>
        </p:txBody>
      </p:sp>
      <p:sp>
        <p:nvSpPr>
          <p:cNvPr id="1880" name="Google Shape;1880;p116"/>
          <p:cNvSpPr/>
          <p:nvPr/>
        </p:nvSpPr>
        <p:spPr>
          <a:xfrm>
            <a:off x="6013880" y="279066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sp>
        <p:nvSpPr>
          <p:cNvPr id="1881" name="Google Shape;1881;p116"/>
          <p:cNvSpPr/>
          <p:nvPr/>
        </p:nvSpPr>
        <p:spPr>
          <a:xfrm>
            <a:off x="7705105" y="255696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Email</a:t>
            </a:r>
            <a:endParaRPr sz="1000">
              <a:solidFill>
                <a:srgbClr val="FFFFFF"/>
              </a:solidFill>
            </a:endParaRPr>
          </a:p>
        </p:txBody>
      </p:sp>
      <p:sp>
        <p:nvSpPr>
          <p:cNvPr id="1882" name="Google Shape;1882;p116"/>
          <p:cNvSpPr txBox="1"/>
          <p:nvPr/>
        </p:nvSpPr>
        <p:spPr>
          <a:xfrm>
            <a:off x="7577325" y="2071275"/>
            <a:ext cx="1206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Microservice</a:t>
            </a:r>
            <a:endParaRPr>
              <a:solidFill>
                <a:srgbClr val="56855C"/>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886" name="Shape 1886"/>
        <p:cNvGrpSpPr/>
        <p:nvPr/>
      </p:nvGrpSpPr>
      <p:grpSpPr>
        <a:xfrm>
          <a:off x="0" y="0"/>
          <a:ext cx="0" cy="0"/>
          <a:chOff x="0" y="0"/>
          <a:chExt cx="0" cy="0"/>
        </a:xfrm>
      </p:grpSpPr>
      <p:sp>
        <p:nvSpPr>
          <p:cNvPr id="1887" name="Google Shape;1887;p117"/>
          <p:cNvSpPr/>
          <p:nvPr/>
        </p:nvSpPr>
        <p:spPr>
          <a:xfrm>
            <a:off x="-8550" y="103537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88" name="Google Shape;1888;p11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service should not depend on the monolith</a:t>
            </a:r>
            <a:endParaRPr/>
          </a:p>
        </p:txBody>
      </p:sp>
      <p:sp>
        <p:nvSpPr>
          <p:cNvPr id="1889" name="Google Shape;1889;p117"/>
          <p:cNvSpPr/>
          <p:nvPr/>
        </p:nvSpPr>
        <p:spPr>
          <a:xfrm>
            <a:off x="670725" y="1810325"/>
            <a:ext cx="2038500" cy="1785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90" name="Google Shape;1890;p117"/>
          <p:cNvSpPr txBox="1"/>
          <p:nvPr/>
        </p:nvSpPr>
        <p:spPr>
          <a:xfrm>
            <a:off x="1231425" y="1810325"/>
            <a:ext cx="917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Monolith</a:t>
            </a:r>
            <a:endParaRPr>
              <a:solidFill>
                <a:srgbClr val="56855C"/>
              </a:solidFill>
            </a:endParaRPr>
          </a:p>
        </p:txBody>
      </p:sp>
      <p:sp>
        <p:nvSpPr>
          <p:cNvPr id="1891" name="Google Shape;1891;p117"/>
          <p:cNvSpPr/>
          <p:nvPr/>
        </p:nvSpPr>
        <p:spPr>
          <a:xfrm>
            <a:off x="816755" y="221120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Checkout</a:t>
            </a:r>
            <a:endParaRPr sz="1000">
              <a:solidFill>
                <a:srgbClr val="FFFFFF"/>
              </a:solidFill>
            </a:endParaRPr>
          </a:p>
        </p:txBody>
      </p:sp>
      <p:sp>
        <p:nvSpPr>
          <p:cNvPr id="1892" name="Google Shape;1892;p117"/>
          <p:cNvSpPr/>
          <p:nvPr/>
        </p:nvSpPr>
        <p:spPr>
          <a:xfrm>
            <a:off x="816755" y="259026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Delivery</a:t>
            </a:r>
            <a:endParaRPr sz="1000">
              <a:solidFill>
                <a:srgbClr val="FFFFFF"/>
              </a:solidFill>
            </a:endParaRPr>
          </a:p>
        </p:txBody>
      </p:sp>
      <p:sp>
        <p:nvSpPr>
          <p:cNvPr id="1893" name="Google Shape;1893;p117"/>
          <p:cNvSpPr/>
          <p:nvPr/>
        </p:nvSpPr>
        <p:spPr>
          <a:xfrm>
            <a:off x="1689555" y="221120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Payment</a:t>
            </a:r>
            <a:endParaRPr sz="1000">
              <a:solidFill>
                <a:srgbClr val="FFFFFF"/>
              </a:solidFill>
            </a:endParaRPr>
          </a:p>
        </p:txBody>
      </p:sp>
      <p:sp>
        <p:nvSpPr>
          <p:cNvPr id="1894" name="Google Shape;1894;p117"/>
          <p:cNvSpPr/>
          <p:nvPr/>
        </p:nvSpPr>
        <p:spPr>
          <a:xfrm>
            <a:off x="1689555" y="259026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sp>
        <p:nvSpPr>
          <p:cNvPr id="1895" name="Google Shape;1895;p117"/>
          <p:cNvSpPr/>
          <p:nvPr/>
        </p:nvSpPr>
        <p:spPr>
          <a:xfrm>
            <a:off x="3539430" y="2398488"/>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Email</a:t>
            </a:r>
            <a:endParaRPr sz="1000">
              <a:solidFill>
                <a:srgbClr val="FFFFFF"/>
              </a:solidFill>
            </a:endParaRPr>
          </a:p>
        </p:txBody>
      </p:sp>
      <p:sp>
        <p:nvSpPr>
          <p:cNvPr id="1896" name="Google Shape;1896;p117"/>
          <p:cNvSpPr txBox="1"/>
          <p:nvPr/>
        </p:nvSpPr>
        <p:spPr>
          <a:xfrm>
            <a:off x="3253000" y="1870875"/>
            <a:ext cx="1206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Microservice</a:t>
            </a:r>
            <a:endParaRPr>
              <a:solidFill>
                <a:srgbClr val="56855C"/>
              </a:solidFill>
            </a:endParaRPr>
          </a:p>
        </p:txBody>
      </p:sp>
      <p:cxnSp>
        <p:nvCxnSpPr>
          <p:cNvPr id="1897" name="Google Shape;1897;p117"/>
          <p:cNvCxnSpPr/>
          <p:nvPr/>
        </p:nvCxnSpPr>
        <p:spPr>
          <a:xfrm flipH="1">
            <a:off x="2753230" y="2557688"/>
            <a:ext cx="742200" cy="16800"/>
          </a:xfrm>
          <a:prstGeom prst="straightConnector1">
            <a:avLst/>
          </a:prstGeom>
          <a:noFill/>
          <a:ln cap="flat" cmpd="sng" w="9525">
            <a:solidFill>
              <a:srgbClr val="000000"/>
            </a:solidFill>
            <a:prstDash val="solid"/>
            <a:round/>
            <a:headEnd len="med" w="med" type="none"/>
            <a:tailEnd len="med" w="med" type="stealth"/>
          </a:ln>
        </p:spPr>
      </p:cxnSp>
      <p:sp>
        <p:nvSpPr>
          <p:cNvPr id="1898" name="Google Shape;1898;p117"/>
          <p:cNvSpPr txBox="1"/>
          <p:nvPr/>
        </p:nvSpPr>
        <p:spPr>
          <a:xfrm>
            <a:off x="1494625" y="1035375"/>
            <a:ext cx="18660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0000"/>
                </a:solidFill>
                <a:latin typeface="Varela Round"/>
                <a:ea typeface="Varela Round"/>
                <a:cs typeface="Varela Round"/>
                <a:sym typeface="Varela Round"/>
              </a:rPr>
              <a:t>Not okay!</a:t>
            </a:r>
            <a:endParaRPr sz="2500">
              <a:solidFill>
                <a:srgbClr val="FF0000"/>
              </a:solidFill>
              <a:latin typeface="Varela Round"/>
              <a:ea typeface="Varela Round"/>
              <a:cs typeface="Varela Round"/>
              <a:sym typeface="Varela Round"/>
            </a:endParaRPr>
          </a:p>
        </p:txBody>
      </p:sp>
      <p:sp>
        <p:nvSpPr>
          <p:cNvPr id="1899" name="Google Shape;1899;p117"/>
          <p:cNvSpPr/>
          <p:nvPr/>
        </p:nvSpPr>
        <p:spPr>
          <a:xfrm>
            <a:off x="4780950" y="1954375"/>
            <a:ext cx="2038500" cy="1785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00" name="Google Shape;1900;p117"/>
          <p:cNvSpPr txBox="1"/>
          <p:nvPr/>
        </p:nvSpPr>
        <p:spPr>
          <a:xfrm>
            <a:off x="5341650" y="1954375"/>
            <a:ext cx="917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Monolith</a:t>
            </a:r>
            <a:endParaRPr>
              <a:solidFill>
                <a:srgbClr val="56855C"/>
              </a:solidFill>
            </a:endParaRPr>
          </a:p>
        </p:txBody>
      </p:sp>
      <p:sp>
        <p:nvSpPr>
          <p:cNvPr id="1901" name="Google Shape;1901;p117"/>
          <p:cNvSpPr/>
          <p:nvPr/>
        </p:nvSpPr>
        <p:spPr>
          <a:xfrm>
            <a:off x="4926980" y="235525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Checkout</a:t>
            </a:r>
            <a:endParaRPr sz="1000">
              <a:solidFill>
                <a:srgbClr val="FFFFFF"/>
              </a:solidFill>
            </a:endParaRPr>
          </a:p>
        </p:txBody>
      </p:sp>
      <p:sp>
        <p:nvSpPr>
          <p:cNvPr id="1902" name="Google Shape;1902;p117"/>
          <p:cNvSpPr/>
          <p:nvPr/>
        </p:nvSpPr>
        <p:spPr>
          <a:xfrm>
            <a:off x="4926980" y="273431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Delivery</a:t>
            </a:r>
            <a:endParaRPr sz="1000">
              <a:solidFill>
                <a:srgbClr val="FFFFFF"/>
              </a:solidFill>
            </a:endParaRPr>
          </a:p>
        </p:txBody>
      </p:sp>
      <p:sp>
        <p:nvSpPr>
          <p:cNvPr id="1903" name="Google Shape;1903;p117"/>
          <p:cNvSpPr/>
          <p:nvPr/>
        </p:nvSpPr>
        <p:spPr>
          <a:xfrm>
            <a:off x="5799780" y="235525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Payment</a:t>
            </a:r>
            <a:endParaRPr sz="1000">
              <a:solidFill>
                <a:srgbClr val="FFFFFF"/>
              </a:solidFill>
            </a:endParaRPr>
          </a:p>
        </p:txBody>
      </p:sp>
      <p:sp>
        <p:nvSpPr>
          <p:cNvPr id="1904" name="Google Shape;1904;p117"/>
          <p:cNvSpPr/>
          <p:nvPr/>
        </p:nvSpPr>
        <p:spPr>
          <a:xfrm>
            <a:off x="5799780" y="273431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sp>
        <p:nvSpPr>
          <p:cNvPr id="1905" name="Google Shape;1905;p117"/>
          <p:cNvSpPr/>
          <p:nvPr/>
        </p:nvSpPr>
        <p:spPr>
          <a:xfrm>
            <a:off x="7649655" y="2542538"/>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Email</a:t>
            </a:r>
            <a:endParaRPr sz="1000">
              <a:solidFill>
                <a:srgbClr val="FFFFFF"/>
              </a:solidFill>
            </a:endParaRPr>
          </a:p>
        </p:txBody>
      </p:sp>
      <p:sp>
        <p:nvSpPr>
          <p:cNvPr id="1906" name="Google Shape;1906;p117"/>
          <p:cNvSpPr txBox="1"/>
          <p:nvPr/>
        </p:nvSpPr>
        <p:spPr>
          <a:xfrm>
            <a:off x="7363225" y="2014925"/>
            <a:ext cx="1206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Microservice</a:t>
            </a:r>
            <a:endParaRPr>
              <a:solidFill>
                <a:srgbClr val="56855C"/>
              </a:solidFill>
            </a:endParaRPr>
          </a:p>
        </p:txBody>
      </p:sp>
      <p:cxnSp>
        <p:nvCxnSpPr>
          <p:cNvPr id="1907" name="Google Shape;1907;p117"/>
          <p:cNvCxnSpPr/>
          <p:nvPr/>
        </p:nvCxnSpPr>
        <p:spPr>
          <a:xfrm flipH="1">
            <a:off x="6863455" y="2701738"/>
            <a:ext cx="742200" cy="16800"/>
          </a:xfrm>
          <a:prstGeom prst="straightConnector1">
            <a:avLst/>
          </a:prstGeom>
          <a:noFill/>
          <a:ln cap="flat" cmpd="sng" w="9525">
            <a:solidFill>
              <a:srgbClr val="000000"/>
            </a:solidFill>
            <a:prstDash val="solid"/>
            <a:round/>
            <a:headEnd len="med" w="med" type="stealth"/>
            <a:tailEnd len="med" w="med" type="none"/>
          </a:ln>
        </p:spPr>
      </p:cxnSp>
      <p:cxnSp>
        <p:nvCxnSpPr>
          <p:cNvPr id="1908" name="Google Shape;1908;p117"/>
          <p:cNvCxnSpPr/>
          <p:nvPr/>
        </p:nvCxnSpPr>
        <p:spPr>
          <a:xfrm>
            <a:off x="4467175" y="1068775"/>
            <a:ext cx="24900" cy="3849300"/>
          </a:xfrm>
          <a:prstGeom prst="straightConnector1">
            <a:avLst/>
          </a:prstGeom>
          <a:noFill/>
          <a:ln cap="flat" cmpd="sng" w="9525">
            <a:solidFill>
              <a:schemeClr val="dk2"/>
            </a:solidFill>
            <a:prstDash val="solid"/>
            <a:round/>
            <a:headEnd len="med" w="med" type="none"/>
            <a:tailEnd len="med" w="med" type="none"/>
          </a:ln>
        </p:spPr>
      </p:cxnSp>
      <p:sp>
        <p:nvSpPr>
          <p:cNvPr id="1909" name="Google Shape;1909;p117"/>
          <p:cNvSpPr txBox="1"/>
          <p:nvPr/>
        </p:nvSpPr>
        <p:spPr>
          <a:xfrm>
            <a:off x="6339650" y="1035375"/>
            <a:ext cx="18660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6AA84F"/>
                </a:solidFill>
                <a:latin typeface="Varela Round"/>
                <a:ea typeface="Varela Round"/>
                <a:cs typeface="Varela Round"/>
                <a:sym typeface="Varela Round"/>
              </a:rPr>
              <a:t>O</a:t>
            </a:r>
            <a:r>
              <a:rPr lang="en" sz="2500">
                <a:solidFill>
                  <a:srgbClr val="6AA84F"/>
                </a:solidFill>
                <a:latin typeface="Varela Round"/>
                <a:ea typeface="Varela Round"/>
                <a:cs typeface="Varela Round"/>
                <a:sym typeface="Varela Round"/>
              </a:rPr>
              <a:t>kay!</a:t>
            </a:r>
            <a:endParaRPr sz="2500">
              <a:solidFill>
                <a:srgbClr val="6AA84F"/>
              </a:solidFill>
              <a:latin typeface="Varela Round"/>
              <a:ea typeface="Varela Round"/>
              <a:cs typeface="Varela Round"/>
              <a:sym typeface="Varela Roun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913" name="Shape 1913"/>
        <p:cNvGrpSpPr/>
        <p:nvPr/>
      </p:nvGrpSpPr>
      <p:grpSpPr>
        <a:xfrm>
          <a:off x="0" y="0"/>
          <a:ext cx="0" cy="0"/>
          <a:chOff x="0" y="0"/>
          <a:chExt cx="0" cy="0"/>
        </a:xfrm>
      </p:grpSpPr>
      <p:sp>
        <p:nvSpPr>
          <p:cNvPr id="1914" name="Google Shape;1914;p118"/>
          <p:cNvSpPr/>
          <p:nvPr/>
        </p:nvSpPr>
        <p:spPr>
          <a:xfrm>
            <a:off x="-8550" y="10678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15" name="Google Shape;1915;p11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 what changes often</a:t>
            </a:r>
            <a:endParaRPr/>
          </a:p>
        </p:txBody>
      </p:sp>
      <p:sp>
        <p:nvSpPr>
          <p:cNvPr id="1916" name="Google Shape;1916;p118"/>
          <p:cNvSpPr/>
          <p:nvPr/>
        </p:nvSpPr>
        <p:spPr>
          <a:xfrm>
            <a:off x="876475" y="1950175"/>
            <a:ext cx="2038500" cy="1785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17" name="Google Shape;1917;p118"/>
          <p:cNvSpPr txBox="1"/>
          <p:nvPr/>
        </p:nvSpPr>
        <p:spPr>
          <a:xfrm>
            <a:off x="1437175" y="1950175"/>
            <a:ext cx="917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Monolith</a:t>
            </a:r>
            <a:endParaRPr>
              <a:solidFill>
                <a:srgbClr val="56855C"/>
              </a:solidFill>
            </a:endParaRPr>
          </a:p>
        </p:txBody>
      </p:sp>
      <p:sp>
        <p:nvSpPr>
          <p:cNvPr id="1918" name="Google Shape;1918;p118"/>
          <p:cNvSpPr/>
          <p:nvPr/>
        </p:nvSpPr>
        <p:spPr>
          <a:xfrm>
            <a:off x="1022505" y="235105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Checkout</a:t>
            </a:r>
            <a:endParaRPr sz="1000">
              <a:solidFill>
                <a:srgbClr val="FFFFFF"/>
              </a:solidFill>
            </a:endParaRPr>
          </a:p>
        </p:txBody>
      </p:sp>
      <p:sp>
        <p:nvSpPr>
          <p:cNvPr id="1919" name="Google Shape;1919;p118"/>
          <p:cNvSpPr/>
          <p:nvPr/>
        </p:nvSpPr>
        <p:spPr>
          <a:xfrm>
            <a:off x="1022505" y="273011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Delivery</a:t>
            </a:r>
            <a:endParaRPr sz="1000">
              <a:solidFill>
                <a:srgbClr val="FFFFFF"/>
              </a:solidFill>
            </a:endParaRPr>
          </a:p>
        </p:txBody>
      </p:sp>
      <p:sp>
        <p:nvSpPr>
          <p:cNvPr id="1920" name="Google Shape;1920;p118"/>
          <p:cNvSpPr/>
          <p:nvPr/>
        </p:nvSpPr>
        <p:spPr>
          <a:xfrm>
            <a:off x="1895305" y="2351055"/>
            <a:ext cx="839400" cy="346500"/>
          </a:xfrm>
          <a:prstGeom prst="rect">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Payment</a:t>
            </a:r>
            <a:endParaRPr sz="1000">
              <a:solidFill>
                <a:srgbClr val="FFFFFF"/>
              </a:solidFill>
            </a:endParaRPr>
          </a:p>
        </p:txBody>
      </p:sp>
      <p:sp>
        <p:nvSpPr>
          <p:cNvPr id="1921" name="Google Shape;1921;p118"/>
          <p:cNvSpPr/>
          <p:nvPr/>
        </p:nvSpPr>
        <p:spPr>
          <a:xfrm>
            <a:off x="1895305" y="273011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cxnSp>
        <p:nvCxnSpPr>
          <p:cNvPr id="1922" name="Google Shape;1922;p118"/>
          <p:cNvCxnSpPr/>
          <p:nvPr/>
        </p:nvCxnSpPr>
        <p:spPr>
          <a:xfrm flipH="1" rot="10800000">
            <a:off x="3038525" y="2724075"/>
            <a:ext cx="1744200" cy="12300"/>
          </a:xfrm>
          <a:prstGeom prst="straightConnector1">
            <a:avLst/>
          </a:prstGeom>
          <a:noFill/>
          <a:ln cap="flat" cmpd="sng" w="9525">
            <a:solidFill>
              <a:srgbClr val="000000"/>
            </a:solidFill>
            <a:prstDash val="solid"/>
            <a:round/>
            <a:headEnd len="med" w="med" type="none"/>
            <a:tailEnd len="med" w="med" type="stealth"/>
          </a:ln>
        </p:spPr>
      </p:cxnSp>
      <p:sp>
        <p:nvSpPr>
          <p:cNvPr id="1923" name="Google Shape;1923;p118"/>
          <p:cNvSpPr/>
          <p:nvPr/>
        </p:nvSpPr>
        <p:spPr>
          <a:xfrm>
            <a:off x="4995050" y="2010725"/>
            <a:ext cx="2038500" cy="1785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24" name="Google Shape;1924;p118"/>
          <p:cNvSpPr txBox="1"/>
          <p:nvPr/>
        </p:nvSpPr>
        <p:spPr>
          <a:xfrm>
            <a:off x="5555750" y="2010725"/>
            <a:ext cx="917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Monolith</a:t>
            </a:r>
            <a:endParaRPr>
              <a:solidFill>
                <a:srgbClr val="56855C"/>
              </a:solidFill>
            </a:endParaRPr>
          </a:p>
        </p:txBody>
      </p:sp>
      <p:sp>
        <p:nvSpPr>
          <p:cNvPr id="1925" name="Google Shape;1925;p118"/>
          <p:cNvSpPr/>
          <p:nvPr/>
        </p:nvSpPr>
        <p:spPr>
          <a:xfrm>
            <a:off x="5141080" y="241160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Checkout</a:t>
            </a:r>
            <a:endParaRPr sz="1000">
              <a:solidFill>
                <a:srgbClr val="FFFFFF"/>
              </a:solidFill>
            </a:endParaRPr>
          </a:p>
        </p:txBody>
      </p:sp>
      <p:sp>
        <p:nvSpPr>
          <p:cNvPr id="1926" name="Google Shape;1926;p118"/>
          <p:cNvSpPr/>
          <p:nvPr/>
        </p:nvSpPr>
        <p:spPr>
          <a:xfrm>
            <a:off x="5141080" y="279066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Delivery</a:t>
            </a:r>
            <a:endParaRPr sz="1000">
              <a:solidFill>
                <a:srgbClr val="FFFFFF"/>
              </a:solidFill>
            </a:endParaRPr>
          </a:p>
        </p:txBody>
      </p:sp>
      <p:sp>
        <p:nvSpPr>
          <p:cNvPr id="1927" name="Google Shape;1927;p118"/>
          <p:cNvSpPr/>
          <p:nvPr/>
        </p:nvSpPr>
        <p:spPr>
          <a:xfrm>
            <a:off x="6013880" y="279066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sp>
        <p:nvSpPr>
          <p:cNvPr id="1928" name="Google Shape;1928;p118"/>
          <p:cNvSpPr/>
          <p:nvPr/>
        </p:nvSpPr>
        <p:spPr>
          <a:xfrm>
            <a:off x="7705105" y="2556963"/>
            <a:ext cx="839400" cy="346500"/>
          </a:xfrm>
          <a:prstGeom prst="rect">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Payment</a:t>
            </a:r>
            <a:endParaRPr sz="1000">
              <a:solidFill>
                <a:srgbClr val="FFFFFF"/>
              </a:solidFill>
            </a:endParaRPr>
          </a:p>
        </p:txBody>
      </p:sp>
      <p:sp>
        <p:nvSpPr>
          <p:cNvPr id="1929" name="Google Shape;1929;p118"/>
          <p:cNvSpPr txBox="1"/>
          <p:nvPr/>
        </p:nvSpPr>
        <p:spPr>
          <a:xfrm>
            <a:off x="7577325" y="2071275"/>
            <a:ext cx="1206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Microservice</a:t>
            </a:r>
            <a:endParaRPr>
              <a:solidFill>
                <a:srgbClr val="56855C"/>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933" name="Shape 1933"/>
        <p:cNvGrpSpPr/>
        <p:nvPr/>
      </p:nvGrpSpPr>
      <p:grpSpPr>
        <a:xfrm>
          <a:off x="0" y="0"/>
          <a:ext cx="0" cy="0"/>
          <a:chOff x="0" y="0"/>
          <a:chExt cx="0" cy="0"/>
        </a:xfrm>
      </p:grpSpPr>
      <p:sp>
        <p:nvSpPr>
          <p:cNvPr id="1934" name="Google Shape;1934;p119"/>
          <p:cNvSpPr/>
          <p:nvPr/>
        </p:nvSpPr>
        <p:spPr>
          <a:xfrm>
            <a:off x="-8550" y="10678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35" name="Google Shape;1935;p11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times it is better to rewrite and retire the old code</a:t>
            </a:r>
            <a:endParaRPr/>
          </a:p>
        </p:txBody>
      </p:sp>
      <p:sp>
        <p:nvSpPr>
          <p:cNvPr id="1936" name="Google Shape;1936;p119"/>
          <p:cNvSpPr/>
          <p:nvPr/>
        </p:nvSpPr>
        <p:spPr>
          <a:xfrm>
            <a:off x="876475" y="1950175"/>
            <a:ext cx="2038500" cy="1785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37" name="Google Shape;1937;p119"/>
          <p:cNvSpPr txBox="1"/>
          <p:nvPr/>
        </p:nvSpPr>
        <p:spPr>
          <a:xfrm>
            <a:off x="1437175" y="1950175"/>
            <a:ext cx="917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Monolith</a:t>
            </a:r>
            <a:endParaRPr>
              <a:solidFill>
                <a:srgbClr val="56855C"/>
              </a:solidFill>
            </a:endParaRPr>
          </a:p>
        </p:txBody>
      </p:sp>
      <p:sp>
        <p:nvSpPr>
          <p:cNvPr id="1938" name="Google Shape;1938;p119"/>
          <p:cNvSpPr/>
          <p:nvPr/>
        </p:nvSpPr>
        <p:spPr>
          <a:xfrm>
            <a:off x="1022505" y="235105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Checkout</a:t>
            </a:r>
            <a:endParaRPr sz="1000">
              <a:solidFill>
                <a:srgbClr val="FFFFFF"/>
              </a:solidFill>
            </a:endParaRPr>
          </a:p>
        </p:txBody>
      </p:sp>
      <p:sp>
        <p:nvSpPr>
          <p:cNvPr id="1939" name="Google Shape;1939;p119"/>
          <p:cNvSpPr/>
          <p:nvPr/>
        </p:nvSpPr>
        <p:spPr>
          <a:xfrm>
            <a:off x="1022505" y="273011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Delivery</a:t>
            </a:r>
            <a:endParaRPr sz="1000">
              <a:solidFill>
                <a:srgbClr val="FFFFFF"/>
              </a:solidFill>
            </a:endParaRPr>
          </a:p>
        </p:txBody>
      </p:sp>
      <p:sp>
        <p:nvSpPr>
          <p:cNvPr id="1940" name="Google Shape;1940;p119"/>
          <p:cNvSpPr/>
          <p:nvPr/>
        </p:nvSpPr>
        <p:spPr>
          <a:xfrm>
            <a:off x="1895305" y="2351055"/>
            <a:ext cx="839400" cy="346500"/>
          </a:xfrm>
          <a:prstGeom prst="rect">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Legacy Payment</a:t>
            </a:r>
            <a:endParaRPr sz="1000">
              <a:solidFill>
                <a:srgbClr val="FFFFFF"/>
              </a:solidFill>
            </a:endParaRPr>
          </a:p>
        </p:txBody>
      </p:sp>
      <p:sp>
        <p:nvSpPr>
          <p:cNvPr id="1941" name="Google Shape;1941;p119"/>
          <p:cNvSpPr/>
          <p:nvPr/>
        </p:nvSpPr>
        <p:spPr>
          <a:xfrm>
            <a:off x="1895305" y="273011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cxnSp>
        <p:nvCxnSpPr>
          <p:cNvPr id="1942" name="Google Shape;1942;p119"/>
          <p:cNvCxnSpPr/>
          <p:nvPr/>
        </p:nvCxnSpPr>
        <p:spPr>
          <a:xfrm flipH="1" rot="10800000">
            <a:off x="3038525" y="2724075"/>
            <a:ext cx="1744200" cy="12300"/>
          </a:xfrm>
          <a:prstGeom prst="straightConnector1">
            <a:avLst/>
          </a:prstGeom>
          <a:noFill/>
          <a:ln cap="flat" cmpd="sng" w="9525">
            <a:solidFill>
              <a:srgbClr val="000000"/>
            </a:solidFill>
            <a:prstDash val="solid"/>
            <a:round/>
            <a:headEnd len="med" w="med" type="none"/>
            <a:tailEnd len="med" w="med" type="stealth"/>
          </a:ln>
        </p:spPr>
      </p:cxnSp>
      <p:sp>
        <p:nvSpPr>
          <p:cNvPr id="1943" name="Google Shape;1943;p119"/>
          <p:cNvSpPr/>
          <p:nvPr/>
        </p:nvSpPr>
        <p:spPr>
          <a:xfrm>
            <a:off x="4995050" y="2010725"/>
            <a:ext cx="2038500" cy="1785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44" name="Google Shape;1944;p119"/>
          <p:cNvSpPr txBox="1"/>
          <p:nvPr/>
        </p:nvSpPr>
        <p:spPr>
          <a:xfrm>
            <a:off x="5555750" y="2010725"/>
            <a:ext cx="917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Monolith</a:t>
            </a:r>
            <a:endParaRPr>
              <a:solidFill>
                <a:srgbClr val="56855C"/>
              </a:solidFill>
            </a:endParaRPr>
          </a:p>
        </p:txBody>
      </p:sp>
      <p:sp>
        <p:nvSpPr>
          <p:cNvPr id="1945" name="Google Shape;1945;p119"/>
          <p:cNvSpPr/>
          <p:nvPr/>
        </p:nvSpPr>
        <p:spPr>
          <a:xfrm>
            <a:off x="5141080" y="241160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Checkout</a:t>
            </a:r>
            <a:endParaRPr sz="1000">
              <a:solidFill>
                <a:srgbClr val="FFFFFF"/>
              </a:solidFill>
            </a:endParaRPr>
          </a:p>
        </p:txBody>
      </p:sp>
      <p:sp>
        <p:nvSpPr>
          <p:cNvPr id="1946" name="Google Shape;1946;p119"/>
          <p:cNvSpPr/>
          <p:nvPr/>
        </p:nvSpPr>
        <p:spPr>
          <a:xfrm>
            <a:off x="5141080" y="279066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Delivery</a:t>
            </a:r>
            <a:endParaRPr sz="1000">
              <a:solidFill>
                <a:srgbClr val="FFFFFF"/>
              </a:solidFill>
            </a:endParaRPr>
          </a:p>
        </p:txBody>
      </p:sp>
      <p:sp>
        <p:nvSpPr>
          <p:cNvPr id="1947" name="Google Shape;1947;p119"/>
          <p:cNvSpPr/>
          <p:nvPr/>
        </p:nvSpPr>
        <p:spPr>
          <a:xfrm>
            <a:off x="6013880" y="279066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sp>
        <p:nvSpPr>
          <p:cNvPr id="1948" name="Google Shape;1948;p119"/>
          <p:cNvSpPr/>
          <p:nvPr/>
        </p:nvSpPr>
        <p:spPr>
          <a:xfrm>
            <a:off x="7705105" y="2556963"/>
            <a:ext cx="839400" cy="346500"/>
          </a:xfrm>
          <a:prstGeom prst="rect">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New Payment</a:t>
            </a:r>
            <a:endParaRPr sz="1000">
              <a:solidFill>
                <a:srgbClr val="FFFFFF"/>
              </a:solidFill>
            </a:endParaRPr>
          </a:p>
        </p:txBody>
      </p:sp>
      <p:sp>
        <p:nvSpPr>
          <p:cNvPr id="1949" name="Google Shape;1949;p119"/>
          <p:cNvSpPr txBox="1"/>
          <p:nvPr/>
        </p:nvSpPr>
        <p:spPr>
          <a:xfrm>
            <a:off x="7577325" y="2071275"/>
            <a:ext cx="1206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Microservice</a:t>
            </a:r>
            <a:endParaRPr>
              <a:solidFill>
                <a:srgbClr val="56855C"/>
              </a:solidFill>
            </a:endParaRPr>
          </a:p>
        </p:txBody>
      </p:sp>
      <p:sp>
        <p:nvSpPr>
          <p:cNvPr id="1950" name="Google Shape;1950;p119"/>
          <p:cNvSpPr/>
          <p:nvPr/>
        </p:nvSpPr>
        <p:spPr>
          <a:xfrm>
            <a:off x="6013880" y="2411605"/>
            <a:ext cx="839400" cy="346500"/>
          </a:xfrm>
          <a:prstGeom prst="rect">
            <a:avLst/>
          </a:prstGeom>
          <a:solidFill>
            <a:srgbClr val="FF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Legacy Payment</a:t>
            </a:r>
            <a:endParaRPr sz="1000">
              <a:solidFill>
                <a:srgbClr val="FFFFFF"/>
              </a:solidFill>
            </a:endParaRPr>
          </a:p>
        </p:txBody>
      </p:sp>
      <p:cxnSp>
        <p:nvCxnSpPr>
          <p:cNvPr id="1951" name="Google Shape;1951;p119"/>
          <p:cNvCxnSpPr/>
          <p:nvPr/>
        </p:nvCxnSpPr>
        <p:spPr>
          <a:xfrm flipH="1" rot="10800000">
            <a:off x="6020225" y="2404750"/>
            <a:ext cx="801600" cy="350700"/>
          </a:xfrm>
          <a:prstGeom prst="straightConnector1">
            <a:avLst/>
          </a:prstGeom>
          <a:noFill/>
          <a:ln cap="flat" cmpd="sng" w="9525">
            <a:solidFill>
              <a:srgbClr val="000000"/>
            </a:solidFill>
            <a:prstDash val="solid"/>
            <a:round/>
            <a:headEnd len="med" w="med" type="none"/>
            <a:tailEnd len="med" w="med" type="none"/>
          </a:ln>
        </p:spPr>
      </p:cxnSp>
      <p:cxnSp>
        <p:nvCxnSpPr>
          <p:cNvPr id="1952" name="Google Shape;1952;p119"/>
          <p:cNvCxnSpPr/>
          <p:nvPr/>
        </p:nvCxnSpPr>
        <p:spPr>
          <a:xfrm rot="10800000">
            <a:off x="6028525" y="2396350"/>
            <a:ext cx="810000" cy="3591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956" name="Shape 1956"/>
        <p:cNvGrpSpPr/>
        <p:nvPr/>
      </p:nvGrpSpPr>
      <p:grpSpPr>
        <a:xfrm>
          <a:off x="0" y="0"/>
          <a:ext cx="0" cy="0"/>
          <a:chOff x="0" y="0"/>
          <a:chExt cx="0" cy="0"/>
        </a:xfrm>
      </p:grpSpPr>
      <p:sp>
        <p:nvSpPr>
          <p:cNvPr id="1957" name="Google Shape;1957;p120"/>
          <p:cNvSpPr/>
          <p:nvPr/>
        </p:nvSpPr>
        <p:spPr>
          <a:xfrm>
            <a:off x="-8550" y="114297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58" name="Google Shape;1958;p12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to go from big to small</a:t>
            </a:r>
            <a:endParaRPr/>
          </a:p>
        </p:txBody>
      </p:sp>
      <p:sp>
        <p:nvSpPr>
          <p:cNvPr id="1959" name="Google Shape;1959;p120"/>
          <p:cNvSpPr/>
          <p:nvPr/>
        </p:nvSpPr>
        <p:spPr>
          <a:xfrm>
            <a:off x="876475" y="1950175"/>
            <a:ext cx="2038500" cy="1785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60" name="Google Shape;1960;p120"/>
          <p:cNvSpPr txBox="1"/>
          <p:nvPr/>
        </p:nvSpPr>
        <p:spPr>
          <a:xfrm>
            <a:off x="1437175" y="1950175"/>
            <a:ext cx="917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Monolith</a:t>
            </a:r>
            <a:endParaRPr>
              <a:solidFill>
                <a:srgbClr val="56855C"/>
              </a:solidFill>
            </a:endParaRPr>
          </a:p>
        </p:txBody>
      </p:sp>
      <p:sp>
        <p:nvSpPr>
          <p:cNvPr id="1961" name="Google Shape;1961;p120"/>
          <p:cNvSpPr/>
          <p:nvPr/>
        </p:nvSpPr>
        <p:spPr>
          <a:xfrm>
            <a:off x="1022505" y="235105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Checkout</a:t>
            </a:r>
            <a:endParaRPr sz="1000">
              <a:solidFill>
                <a:srgbClr val="FFFFFF"/>
              </a:solidFill>
            </a:endParaRPr>
          </a:p>
        </p:txBody>
      </p:sp>
      <p:sp>
        <p:nvSpPr>
          <p:cNvPr id="1962" name="Google Shape;1962;p120"/>
          <p:cNvSpPr/>
          <p:nvPr/>
        </p:nvSpPr>
        <p:spPr>
          <a:xfrm>
            <a:off x="1022505" y="273011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Delivery</a:t>
            </a:r>
            <a:endParaRPr sz="1000">
              <a:solidFill>
                <a:srgbClr val="FFFFFF"/>
              </a:solidFill>
            </a:endParaRPr>
          </a:p>
        </p:txBody>
      </p:sp>
      <p:sp>
        <p:nvSpPr>
          <p:cNvPr id="1963" name="Google Shape;1963;p120"/>
          <p:cNvSpPr/>
          <p:nvPr/>
        </p:nvSpPr>
        <p:spPr>
          <a:xfrm>
            <a:off x="1895305" y="235105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Payment</a:t>
            </a:r>
            <a:endParaRPr sz="1000">
              <a:solidFill>
                <a:srgbClr val="FFFFFF"/>
              </a:solidFill>
            </a:endParaRPr>
          </a:p>
        </p:txBody>
      </p:sp>
      <p:sp>
        <p:nvSpPr>
          <p:cNvPr id="1964" name="Google Shape;1964;p120"/>
          <p:cNvSpPr/>
          <p:nvPr/>
        </p:nvSpPr>
        <p:spPr>
          <a:xfrm>
            <a:off x="1895305" y="273011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cxnSp>
        <p:nvCxnSpPr>
          <p:cNvPr id="1965" name="Google Shape;1965;p120"/>
          <p:cNvCxnSpPr/>
          <p:nvPr/>
        </p:nvCxnSpPr>
        <p:spPr>
          <a:xfrm>
            <a:off x="3038525" y="2736375"/>
            <a:ext cx="1211400" cy="2400"/>
          </a:xfrm>
          <a:prstGeom prst="straightConnector1">
            <a:avLst/>
          </a:prstGeom>
          <a:noFill/>
          <a:ln cap="flat" cmpd="sng" w="9525">
            <a:solidFill>
              <a:srgbClr val="000000"/>
            </a:solidFill>
            <a:prstDash val="solid"/>
            <a:round/>
            <a:headEnd len="med" w="med" type="none"/>
            <a:tailEnd len="med" w="med" type="stealth"/>
          </a:ln>
        </p:spPr>
      </p:cxnSp>
      <p:sp>
        <p:nvSpPr>
          <p:cNvPr id="1966" name="Google Shape;1966;p120"/>
          <p:cNvSpPr/>
          <p:nvPr/>
        </p:nvSpPr>
        <p:spPr>
          <a:xfrm>
            <a:off x="4373475" y="2010725"/>
            <a:ext cx="2038500" cy="1785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67" name="Google Shape;1967;p120"/>
          <p:cNvSpPr txBox="1"/>
          <p:nvPr/>
        </p:nvSpPr>
        <p:spPr>
          <a:xfrm>
            <a:off x="4934175" y="2010725"/>
            <a:ext cx="917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Monolith</a:t>
            </a:r>
            <a:endParaRPr>
              <a:solidFill>
                <a:srgbClr val="56855C"/>
              </a:solidFill>
            </a:endParaRPr>
          </a:p>
        </p:txBody>
      </p:sp>
      <p:sp>
        <p:nvSpPr>
          <p:cNvPr id="1968" name="Google Shape;1968;p120"/>
          <p:cNvSpPr/>
          <p:nvPr/>
        </p:nvSpPr>
        <p:spPr>
          <a:xfrm>
            <a:off x="4519505" y="241160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Checkout</a:t>
            </a:r>
            <a:endParaRPr sz="1000">
              <a:solidFill>
                <a:srgbClr val="FFFFFF"/>
              </a:solidFill>
            </a:endParaRPr>
          </a:p>
        </p:txBody>
      </p:sp>
      <p:sp>
        <p:nvSpPr>
          <p:cNvPr id="1969" name="Google Shape;1969;p120"/>
          <p:cNvSpPr/>
          <p:nvPr/>
        </p:nvSpPr>
        <p:spPr>
          <a:xfrm>
            <a:off x="4519505" y="2790663"/>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Delivery</a:t>
            </a:r>
            <a:endParaRPr sz="1000">
              <a:solidFill>
                <a:srgbClr val="FFFFFF"/>
              </a:solidFill>
            </a:endParaRPr>
          </a:p>
        </p:txBody>
      </p:sp>
      <p:sp>
        <p:nvSpPr>
          <p:cNvPr id="1970" name="Google Shape;1970;p120"/>
          <p:cNvSpPr txBox="1"/>
          <p:nvPr/>
        </p:nvSpPr>
        <p:spPr>
          <a:xfrm>
            <a:off x="7193250" y="2010725"/>
            <a:ext cx="1206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Microservice</a:t>
            </a:r>
            <a:endParaRPr>
              <a:solidFill>
                <a:srgbClr val="56855C"/>
              </a:solidFill>
            </a:endParaRPr>
          </a:p>
        </p:txBody>
      </p:sp>
      <p:sp>
        <p:nvSpPr>
          <p:cNvPr id="1971" name="Google Shape;1971;p120"/>
          <p:cNvSpPr/>
          <p:nvPr/>
        </p:nvSpPr>
        <p:spPr>
          <a:xfrm>
            <a:off x="1022505" y="3109188"/>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Product Catalog</a:t>
            </a:r>
            <a:endParaRPr sz="1000">
              <a:solidFill>
                <a:srgbClr val="FFFFFF"/>
              </a:solidFill>
            </a:endParaRPr>
          </a:p>
        </p:txBody>
      </p:sp>
      <p:sp>
        <p:nvSpPr>
          <p:cNvPr id="1972" name="Google Shape;1972;p120"/>
          <p:cNvSpPr/>
          <p:nvPr/>
        </p:nvSpPr>
        <p:spPr>
          <a:xfrm>
            <a:off x="5392305" y="241160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Payment</a:t>
            </a:r>
            <a:endParaRPr sz="1000">
              <a:solidFill>
                <a:srgbClr val="FFFFFF"/>
              </a:solidFill>
            </a:endParaRPr>
          </a:p>
        </p:txBody>
      </p:sp>
      <p:sp>
        <p:nvSpPr>
          <p:cNvPr id="1973" name="Google Shape;1973;p120"/>
          <p:cNvSpPr/>
          <p:nvPr/>
        </p:nvSpPr>
        <p:spPr>
          <a:xfrm>
            <a:off x="6777300" y="2010725"/>
            <a:ext cx="2038500" cy="17853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74" name="Google Shape;1974;p120"/>
          <p:cNvSpPr/>
          <p:nvPr/>
        </p:nvSpPr>
        <p:spPr>
          <a:xfrm>
            <a:off x="6963430" y="2411588"/>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Product Catalog</a:t>
            </a:r>
            <a:endParaRPr sz="1000">
              <a:solidFill>
                <a:srgbClr val="FFFFFF"/>
              </a:solidFill>
            </a:endParaRPr>
          </a:p>
        </p:txBody>
      </p:sp>
      <p:sp>
        <p:nvSpPr>
          <p:cNvPr id="1975" name="Google Shape;1975;p120"/>
          <p:cNvSpPr/>
          <p:nvPr/>
        </p:nvSpPr>
        <p:spPr>
          <a:xfrm>
            <a:off x="7870480" y="2411588"/>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979" name="Shape 1979"/>
        <p:cNvGrpSpPr/>
        <p:nvPr/>
      </p:nvGrpSpPr>
      <p:grpSpPr>
        <a:xfrm>
          <a:off x="0" y="0"/>
          <a:ext cx="0" cy="0"/>
          <a:chOff x="0" y="0"/>
          <a:chExt cx="0" cy="0"/>
        </a:xfrm>
      </p:grpSpPr>
      <p:sp>
        <p:nvSpPr>
          <p:cNvPr id="1980" name="Google Shape;1980;p121"/>
          <p:cNvSpPr/>
          <p:nvPr/>
        </p:nvSpPr>
        <p:spPr>
          <a:xfrm>
            <a:off x="-8550" y="114297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981" name="Google Shape;1981;p121"/>
          <p:cNvPicPr preferRelativeResize="0"/>
          <p:nvPr/>
        </p:nvPicPr>
        <p:blipFill>
          <a:blip r:embed="rId3">
            <a:alphaModFix/>
          </a:blip>
          <a:stretch>
            <a:fillRect/>
          </a:stretch>
        </p:blipFill>
        <p:spPr>
          <a:xfrm>
            <a:off x="256708" y="56625"/>
            <a:ext cx="8630593" cy="5143500"/>
          </a:xfrm>
          <a:prstGeom prst="rect">
            <a:avLst/>
          </a:prstGeom>
          <a:noFill/>
          <a:ln>
            <a:noFill/>
          </a:ln>
        </p:spPr>
      </p:pic>
      <p:sp>
        <p:nvSpPr>
          <p:cNvPr id="1982" name="Google Shape;1982;p121"/>
          <p:cNvSpPr txBox="1"/>
          <p:nvPr/>
        </p:nvSpPr>
        <p:spPr>
          <a:xfrm>
            <a:off x="2970400" y="508000"/>
            <a:ext cx="29280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verage"/>
                <a:ea typeface="Average"/>
                <a:cs typeface="Average"/>
                <a:sym typeface="Average"/>
              </a:rPr>
              <a:t>Source: </a:t>
            </a:r>
            <a:r>
              <a:rPr lang="en" sz="1100" u="sng">
                <a:solidFill>
                  <a:schemeClr val="hlink"/>
                </a:solidFill>
                <a:hlinkClick r:id="rId4"/>
              </a:rPr>
              <a:t>https://microservices.io/refactoring/</a:t>
            </a:r>
            <a:endParaRPr sz="1100">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359" name="Shape 359"/>
        <p:cNvGrpSpPr/>
        <p:nvPr/>
      </p:nvGrpSpPr>
      <p:grpSpPr>
        <a:xfrm>
          <a:off x="0" y="0"/>
          <a:ext cx="0" cy="0"/>
          <a:chOff x="0" y="0"/>
          <a:chExt cx="0" cy="0"/>
        </a:xfrm>
      </p:grpSpPr>
      <p:sp>
        <p:nvSpPr>
          <p:cNvPr id="360" name="Google Shape;360;p23"/>
          <p:cNvSpPr/>
          <p:nvPr/>
        </p:nvSpPr>
        <p:spPr>
          <a:xfrm>
            <a:off x="0" y="0"/>
            <a:ext cx="9161100" cy="2057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4B66"/>
                </a:solidFill>
              </a:rPr>
              <a:t>Microservice benefits</a:t>
            </a:r>
            <a:endParaRPr>
              <a:solidFill>
                <a:srgbClr val="384B66"/>
              </a:solidFill>
            </a:endParaRPr>
          </a:p>
        </p:txBody>
      </p:sp>
      <p:pic>
        <p:nvPicPr>
          <p:cNvPr descr="autonomy.png" id="362" name="Google Shape;362;p23"/>
          <p:cNvPicPr preferRelativeResize="0"/>
          <p:nvPr/>
        </p:nvPicPr>
        <p:blipFill rotWithShape="1">
          <a:blip r:embed="rId3">
            <a:alphaModFix/>
          </a:blip>
          <a:srcRect b="0" l="0" r="0" t="0"/>
          <a:stretch/>
        </p:blipFill>
        <p:spPr>
          <a:xfrm>
            <a:off x="371600" y="1372047"/>
            <a:ext cx="1307400" cy="1307400"/>
          </a:xfrm>
          <a:prstGeom prst="ellipse">
            <a:avLst/>
          </a:prstGeom>
          <a:noFill/>
          <a:ln>
            <a:noFill/>
          </a:ln>
        </p:spPr>
      </p:pic>
      <p:sp>
        <p:nvSpPr>
          <p:cNvPr id="363" name="Google Shape;363;p23"/>
          <p:cNvSpPr txBox="1"/>
          <p:nvPr>
            <p:ph idx="4294967295" type="body"/>
          </p:nvPr>
        </p:nvSpPr>
        <p:spPr>
          <a:xfrm>
            <a:off x="243900" y="2727900"/>
            <a:ext cx="15825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lang="en" sz="1700">
                <a:solidFill>
                  <a:srgbClr val="C5C5CC"/>
                </a:solidFill>
                <a:latin typeface="Varela Round"/>
                <a:ea typeface="Varela Round"/>
                <a:cs typeface="Varela Round"/>
                <a:sym typeface="Varela Round"/>
              </a:rPr>
              <a:t>Autonomy</a:t>
            </a:r>
            <a:endParaRPr sz="1700">
              <a:solidFill>
                <a:schemeClr val="dk1"/>
              </a:solidFill>
            </a:endParaRPr>
          </a:p>
        </p:txBody>
      </p:sp>
      <p:cxnSp>
        <p:nvCxnSpPr>
          <p:cNvPr id="364" name="Google Shape;364;p23"/>
          <p:cNvCxnSpPr/>
          <p:nvPr/>
        </p:nvCxnSpPr>
        <p:spPr>
          <a:xfrm>
            <a:off x="889575" y="3180938"/>
            <a:ext cx="270900" cy="0"/>
          </a:xfrm>
          <a:prstGeom prst="straightConnector1">
            <a:avLst/>
          </a:prstGeom>
          <a:noFill/>
          <a:ln cap="flat" cmpd="sng" w="9525">
            <a:solidFill>
              <a:schemeClr val="dk2"/>
            </a:solidFill>
            <a:prstDash val="solid"/>
            <a:round/>
            <a:headEnd len="sm" w="sm" type="none"/>
            <a:tailEnd len="sm" w="sm" type="none"/>
          </a:ln>
        </p:spPr>
      </p:cxnSp>
      <p:sp>
        <p:nvSpPr>
          <p:cNvPr id="365" name="Google Shape;365;p23"/>
          <p:cNvSpPr txBox="1"/>
          <p:nvPr>
            <p:ph idx="4294967295" type="body"/>
          </p:nvPr>
        </p:nvSpPr>
        <p:spPr>
          <a:xfrm>
            <a:off x="243900" y="3243800"/>
            <a:ext cx="15825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latin typeface="Varela Round"/>
                <a:ea typeface="Varela Round"/>
                <a:cs typeface="Varela Round"/>
                <a:sym typeface="Varela Round"/>
              </a:rPr>
              <a:t>Autonomous team with isolated implementation</a:t>
            </a:r>
            <a:endParaRPr sz="1200">
              <a:latin typeface="Varela Round"/>
              <a:ea typeface="Varela Round"/>
              <a:cs typeface="Varela Round"/>
              <a:sym typeface="Varela Round"/>
            </a:endParaRPr>
          </a:p>
        </p:txBody>
      </p:sp>
      <p:pic>
        <p:nvPicPr>
          <p:cNvPr descr="change.png" id="366" name="Google Shape;366;p23"/>
          <p:cNvPicPr preferRelativeResize="0"/>
          <p:nvPr/>
        </p:nvPicPr>
        <p:blipFill rotWithShape="1">
          <a:blip r:embed="rId4">
            <a:alphaModFix/>
          </a:blip>
          <a:srcRect b="0" l="0" r="0" t="0"/>
          <a:stretch/>
        </p:blipFill>
        <p:spPr>
          <a:xfrm>
            <a:off x="2135155" y="1372167"/>
            <a:ext cx="1307400" cy="1307400"/>
          </a:xfrm>
          <a:prstGeom prst="ellipse">
            <a:avLst/>
          </a:prstGeom>
          <a:noFill/>
          <a:ln>
            <a:noFill/>
          </a:ln>
        </p:spPr>
      </p:pic>
      <p:pic>
        <p:nvPicPr>
          <p:cNvPr descr="scale.png" id="367" name="Google Shape;367;p23"/>
          <p:cNvPicPr preferRelativeResize="0"/>
          <p:nvPr/>
        </p:nvPicPr>
        <p:blipFill rotWithShape="1">
          <a:blip r:embed="rId5">
            <a:alphaModFix/>
          </a:blip>
          <a:srcRect b="0" l="0" r="0" t="0"/>
          <a:stretch/>
        </p:blipFill>
        <p:spPr>
          <a:xfrm>
            <a:off x="3898709" y="1372037"/>
            <a:ext cx="1307400" cy="1307400"/>
          </a:xfrm>
          <a:prstGeom prst="ellipse">
            <a:avLst/>
          </a:prstGeom>
          <a:noFill/>
          <a:ln>
            <a:noFill/>
          </a:ln>
        </p:spPr>
      </p:pic>
      <p:pic>
        <p:nvPicPr>
          <p:cNvPr descr="divers.png" id="368" name="Google Shape;368;p23"/>
          <p:cNvPicPr preferRelativeResize="0"/>
          <p:nvPr/>
        </p:nvPicPr>
        <p:blipFill rotWithShape="1">
          <a:blip r:embed="rId6">
            <a:alphaModFix/>
          </a:blip>
          <a:srcRect b="0" l="0" r="0" t="0"/>
          <a:stretch/>
        </p:blipFill>
        <p:spPr>
          <a:xfrm>
            <a:off x="5662264" y="1372047"/>
            <a:ext cx="1307400" cy="1307400"/>
          </a:xfrm>
          <a:prstGeom prst="ellipse">
            <a:avLst/>
          </a:prstGeom>
          <a:noFill/>
          <a:ln>
            <a:noFill/>
          </a:ln>
        </p:spPr>
      </p:pic>
      <p:pic>
        <p:nvPicPr>
          <p:cNvPr descr="idea.png" id="369" name="Google Shape;369;p23"/>
          <p:cNvPicPr preferRelativeResize="0"/>
          <p:nvPr/>
        </p:nvPicPr>
        <p:blipFill rotWithShape="1">
          <a:blip r:embed="rId7">
            <a:alphaModFix/>
          </a:blip>
          <a:srcRect b="0" l="0" r="0" t="0"/>
          <a:stretch/>
        </p:blipFill>
        <p:spPr>
          <a:xfrm>
            <a:off x="7465014" y="1372172"/>
            <a:ext cx="1307400" cy="1307400"/>
          </a:xfrm>
          <a:prstGeom prst="ellipse">
            <a:avLst/>
          </a:prstGeom>
          <a:noFill/>
          <a:ln>
            <a:noFill/>
          </a:ln>
        </p:spPr>
      </p:pic>
      <p:sp>
        <p:nvSpPr>
          <p:cNvPr id="370" name="Google Shape;370;p23"/>
          <p:cNvSpPr txBox="1"/>
          <p:nvPr>
            <p:ph idx="4294967295" type="body"/>
          </p:nvPr>
        </p:nvSpPr>
        <p:spPr>
          <a:xfrm>
            <a:off x="1757775" y="2727900"/>
            <a:ext cx="2220000" cy="733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700">
                <a:solidFill>
                  <a:srgbClr val="C5C5CC"/>
                </a:solidFill>
                <a:latin typeface="Varela Round"/>
                <a:ea typeface="Varela Round"/>
                <a:cs typeface="Varela Round"/>
                <a:sym typeface="Varela Round"/>
              </a:rPr>
              <a:t>Speed of change</a:t>
            </a:r>
            <a:endParaRPr sz="1700">
              <a:solidFill>
                <a:schemeClr val="dk1"/>
              </a:solidFill>
            </a:endParaRPr>
          </a:p>
        </p:txBody>
      </p:sp>
      <p:cxnSp>
        <p:nvCxnSpPr>
          <p:cNvPr id="371" name="Google Shape;371;p23"/>
          <p:cNvCxnSpPr/>
          <p:nvPr/>
        </p:nvCxnSpPr>
        <p:spPr>
          <a:xfrm>
            <a:off x="2642175" y="3180938"/>
            <a:ext cx="270900" cy="0"/>
          </a:xfrm>
          <a:prstGeom prst="straightConnector1">
            <a:avLst/>
          </a:prstGeom>
          <a:noFill/>
          <a:ln cap="flat" cmpd="sng" w="9525">
            <a:solidFill>
              <a:schemeClr val="dk2"/>
            </a:solidFill>
            <a:prstDash val="solid"/>
            <a:round/>
            <a:headEnd len="sm" w="sm" type="none"/>
            <a:tailEnd len="sm" w="sm" type="none"/>
          </a:ln>
        </p:spPr>
      </p:cxnSp>
      <p:sp>
        <p:nvSpPr>
          <p:cNvPr id="372" name="Google Shape;372;p23"/>
          <p:cNvSpPr txBox="1"/>
          <p:nvPr>
            <p:ph idx="4294967295" type="body"/>
          </p:nvPr>
        </p:nvSpPr>
        <p:spPr>
          <a:xfrm>
            <a:off x="1996500" y="3243800"/>
            <a:ext cx="15825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latin typeface="Varela Round"/>
                <a:ea typeface="Varela Round"/>
                <a:cs typeface="Varela Round"/>
                <a:sym typeface="Varela Round"/>
              </a:rPr>
              <a:t>Build and deploy small in</a:t>
            </a:r>
            <a:r>
              <a:rPr lang="en" sz="1200">
                <a:latin typeface="Varela Round"/>
                <a:ea typeface="Varela Round"/>
                <a:cs typeface="Varela Round"/>
                <a:sym typeface="Varela Round"/>
              </a:rPr>
              <a:t>d</a:t>
            </a:r>
            <a:r>
              <a:rPr lang="en" sz="1200">
                <a:latin typeface="Varela Round"/>
                <a:ea typeface="Varela Round"/>
                <a:cs typeface="Varela Round"/>
                <a:sym typeface="Varela Round"/>
              </a:rPr>
              <a:t>ependent services</a:t>
            </a:r>
            <a:endParaRPr sz="1200">
              <a:latin typeface="Varela Round"/>
              <a:ea typeface="Varela Round"/>
              <a:cs typeface="Varela Round"/>
              <a:sym typeface="Varela Round"/>
            </a:endParaRPr>
          </a:p>
        </p:txBody>
      </p:sp>
      <p:sp>
        <p:nvSpPr>
          <p:cNvPr id="373" name="Google Shape;373;p23"/>
          <p:cNvSpPr txBox="1"/>
          <p:nvPr>
            <p:ph idx="4294967295" type="body"/>
          </p:nvPr>
        </p:nvSpPr>
        <p:spPr>
          <a:xfrm>
            <a:off x="3749100" y="2727900"/>
            <a:ext cx="15825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lang="en" sz="1700">
                <a:solidFill>
                  <a:srgbClr val="C5C5CC"/>
                </a:solidFill>
                <a:latin typeface="Varela Round"/>
                <a:ea typeface="Varela Round"/>
                <a:cs typeface="Varela Round"/>
                <a:sym typeface="Varela Round"/>
              </a:rPr>
              <a:t>Scale</a:t>
            </a:r>
            <a:endParaRPr sz="1700">
              <a:solidFill>
                <a:schemeClr val="dk1"/>
              </a:solidFill>
            </a:endParaRPr>
          </a:p>
        </p:txBody>
      </p:sp>
      <p:cxnSp>
        <p:nvCxnSpPr>
          <p:cNvPr id="374" name="Google Shape;374;p23"/>
          <p:cNvCxnSpPr/>
          <p:nvPr/>
        </p:nvCxnSpPr>
        <p:spPr>
          <a:xfrm>
            <a:off x="4394775" y="3180938"/>
            <a:ext cx="270900" cy="0"/>
          </a:xfrm>
          <a:prstGeom prst="straightConnector1">
            <a:avLst/>
          </a:prstGeom>
          <a:noFill/>
          <a:ln cap="flat" cmpd="sng" w="9525">
            <a:solidFill>
              <a:schemeClr val="dk2"/>
            </a:solidFill>
            <a:prstDash val="solid"/>
            <a:round/>
            <a:headEnd len="sm" w="sm" type="none"/>
            <a:tailEnd len="sm" w="sm" type="none"/>
          </a:ln>
        </p:spPr>
      </p:cxnSp>
      <p:sp>
        <p:nvSpPr>
          <p:cNvPr id="375" name="Google Shape;375;p23"/>
          <p:cNvSpPr txBox="1"/>
          <p:nvPr>
            <p:ph idx="4294967295" type="body"/>
          </p:nvPr>
        </p:nvSpPr>
        <p:spPr>
          <a:xfrm>
            <a:off x="3749100" y="3243800"/>
            <a:ext cx="15825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latin typeface="Varela Round"/>
                <a:ea typeface="Varela Round"/>
                <a:cs typeface="Varela Round"/>
                <a:sym typeface="Varela Round"/>
              </a:rPr>
              <a:t>Functional and Team Scaling</a:t>
            </a:r>
            <a:endParaRPr sz="1200">
              <a:latin typeface="Varela Round"/>
              <a:ea typeface="Varela Round"/>
              <a:cs typeface="Varela Round"/>
              <a:sym typeface="Varela Round"/>
            </a:endParaRPr>
          </a:p>
        </p:txBody>
      </p:sp>
      <p:sp>
        <p:nvSpPr>
          <p:cNvPr id="376" name="Google Shape;376;p23"/>
          <p:cNvSpPr txBox="1"/>
          <p:nvPr>
            <p:ph idx="4294967295" type="body"/>
          </p:nvPr>
        </p:nvSpPr>
        <p:spPr>
          <a:xfrm>
            <a:off x="5440250" y="2727900"/>
            <a:ext cx="17076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lang="en" sz="1700">
                <a:solidFill>
                  <a:srgbClr val="C5C5CC"/>
                </a:solidFill>
                <a:latin typeface="Varela Round"/>
                <a:ea typeface="Varela Round"/>
                <a:cs typeface="Varela Round"/>
                <a:sym typeface="Varela Round"/>
              </a:rPr>
              <a:t>Tech Diversity</a:t>
            </a:r>
            <a:endParaRPr sz="1700">
              <a:solidFill>
                <a:schemeClr val="dk1"/>
              </a:solidFill>
            </a:endParaRPr>
          </a:p>
        </p:txBody>
      </p:sp>
      <p:cxnSp>
        <p:nvCxnSpPr>
          <p:cNvPr id="377" name="Google Shape;377;p23"/>
          <p:cNvCxnSpPr/>
          <p:nvPr/>
        </p:nvCxnSpPr>
        <p:spPr>
          <a:xfrm>
            <a:off x="6147375" y="3180938"/>
            <a:ext cx="270900" cy="0"/>
          </a:xfrm>
          <a:prstGeom prst="straightConnector1">
            <a:avLst/>
          </a:prstGeom>
          <a:noFill/>
          <a:ln cap="flat" cmpd="sng" w="9525">
            <a:solidFill>
              <a:schemeClr val="dk2"/>
            </a:solidFill>
            <a:prstDash val="solid"/>
            <a:round/>
            <a:headEnd len="sm" w="sm" type="none"/>
            <a:tailEnd len="sm" w="sm" type="none"/>
          </a:ln>
        </p:spPr>
      </p:cxnSp>
      <p:sp>
        <p:nvSpPr>
          <p:cNvPr id="378" name="Google Shape;378;p23"/>
          <p:cNvSpPr txBox="1"/>
          <p:nvPr>
            <p:ph idx="4294967295" type="body"/>
          </p:nvPr>
        </p:nvSpPr>
        <p:spPr>
          <a:xfrm>
            <a:off x="5501700" y="3243800"/>
            <a:ext cx="15825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latin typeface="Varela Round"/>
                <a:ea typeface="Varela Round"/>
                <a:cs typeface="Varela Round"/>
                <a:sym typeface="Varela Round"/>
              </a:rPr>
              <a:t>Allows try-out of new technologies</a:t>
            </a:r>
            <a:endParaRPr sz="1200">
              <a:latin typeface="Varela Round"/>
              <a:ea typeface="Varela Round"/>
              <a:cs typeface="Varela Round"/>
              <a:sym typeface="Varela Round"/>
            </a:endParaRPr>
          </a:p>
        </p:txBody>
      </p:sp>
      <p:sp>
        <p:nvSpPr>
          <p:cNvPr id="379" name="Google Shape;379;p23"/>
          <p:cNvSpPr txBox="1"/>
          <p:nvPr>
            <p:ph idx="4294967295" type="body"/>
          </p:nvPr>
        </p:nvSpPr>
        <p:spPr>
          <a:xfrm>
            <a:off x="7330500" y="2727900"/>
            <a:ext cx="15825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lang="en" sz="1700">
                <a:solidFill>
                  <a:srgbClr val="C5C5CC"/>
                </a:solidFill>
                <a:latin typeface="Varela Round"/>
                <a:ea typeface="Varela Round"/>
                <a:cs typeface="Varela Round"/>
                <a:sym typeface="Varela Round"/>
              </a:rPr>
              <a:t>Intelligible</a:t>
            </a:r>
            <a:endParaRPr sz="1700">
              <a:solidFill>
                <a:schemeClr val="dk1"/>
              </a:solidFill>
            </a:endParaRPr>
          </a:p>
        </p:txBody>
      </p:sp>
      <p:cxnSp>
        <p:nvCxnSpPr>
          <p:cNvPr id="380" name="Google Shape;380;p23"/>
          <p:cNvCxnSpPr/>
          <p:nvPr/>
        </p:nvCxnSpPr>
        <p:spPr>
          <a:xfrm>
            <a:off x="7976175" y="3180938"/>
            <a:ext cx="270900" cy="0"/>
          </a:xfrm>
          <a:prstGeom prst="straightConnector1">
            <a:avLst/>
          </a:prstGeom>
          <a:noFill/>
          <a:ln cap="flat" cmpd="sng" w="9525">
            <a:solidFill>
              <a:schemeClr val="dk2"/>
            </a:solidFill>
            <a:prstDash val="solid"/>
            <a:round/>
            <a:headEnd len="sm" w="sm" type="none"/>
            <a:tailEnd len="sm" w="sm" type="none"/>
          </a:ln>
        </p:spPr>
      </p:cxnSp>
      <p:sp>
        <p:nvSpPr>
          <p:cNvPr id="381" name="Google Shape;381;p23"/>
          <p:cNvSpPr txBox="1"/>
          <p:nvPr>
            <p:ph idx="4294967295" type="body"/>
          </p:nvPr>
        </p:nvSpPr>
        <p:spPr>
          <a:xfrm>
            <a:off x="7330500" y="3243800"/>
            <a:ext cx="15825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latin typeface="Varela Round"/>
                <a:ea typeface="Varela Round"/>
                <a:cs typeface="Varela Round"/>
                <a:sym typeface="Varela Round"/>
              </a:rPr>
              <a:t>Lower cognitive load</a:t>
            </a:r>
            <a:endParaRPr sz="1200">
              <a:latin typeface="Varela Round"/>
              <a:ea typeface="Varela Round"/>
              <a:cs typeface="Varela Round"/>
              <a:sym typeface="Varela Roun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986" name="Shape 1986"/>
        <p:cNvGrpSpPr/>
        <p:nvPr/>
      </p:nvGrpSpPr>
      <p:grpSpPr>
        <a:xfrm>
          <a:off x="0" y="0"/>
          <a:ext cx="0" cy="0"/>
          <a:chOff x="0" y="0"/>
          <a:chExt cx="0" cy="0"/>
        </a:xfrm>
      </p:grpSpPr>
      <p:sp>
        <p:nvSpPr>
          <p:cNvPr id="1987" name="Google Shape;1987;p122"/>
          <p:cNvSpPr/>
          <p:nvPr/>
        </p:nvSpPr>
        <p:spPr>
          <a:xfrm>
            <a:off x="-8550" y="114297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988" name="Google Shape;1988;p122"/>
          <p:cNvPicPr preferRelativeResize="0"/>
          <p:nvPr/>
        </p:nvPicPr>
        <p:blipFill>
          <a:blip r:embed="rId3">
            <a:alphaModFix/>
          </a:blip>
          <a:stretch>
            <a:fillRect/>
          </a:stretch>
        </p:blipFill>
        <p:spPr>
          <a:xfrm>
            <a:off x="862591" y="125375"/>
            <a:ext cx="7418818" cy="5143500"/>
          </a:xfrm>
          <a:prstGeom prst="rect">
            <a:avLst/>
          </a:prstGeom>
          <a:noFill/>
          <a:ln>
            <a:noFill/>
          </a:ln>
        </p:spPr>
      </p:pic>
      <p:sp>
        <p:nvSpPr>
          <p:cNvPr id="1989" name="Google Shape;1989;p122"/>
          <p:cNvSpPr txBox="1"/>
          <p:nvPr/>
        </p:nvSpPr>
        <p:spPr>
          <a:xfrm>
            <a:off x="2956300" y="211675"/>
            <a:ext cx="29280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verage"/>
                <a:ea typeface="Average"/>
                <a:cs typeface="Average"/>
                <a:sym typeface="Average"/>
              </a:rPr>
              <a:t>Source: </a:t>
            </a:r>
            <a:r>
              <a:rPr lang="en" sz="1100" u="sng">
                <a:solidFill>
                  <a:schemeClr val="hlink"/>
                </a:solidFill>
                <a:hlinkClick r:id="rId4"/>
              </a:rPr>
              <a:t>https://microservices.io/refactoring/</a:t>
            </a:r>
            <a:endParaRPr sz="1100">
              <a:latin typeface="Average"/>
              <a:ea typeface="Average"/>
              <a:cs typeface="Average"/>
              <a:sym typeface="Average"/>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993" name="Shape 1993"/>
        <p:cNvGrpSpPr/>
        <p:nvPr/>
      </p:nvGrpSpPr>
      <p:grpSpPr>
        <a:xfrm>
          <a:off x="0" y="0"/>
          <a:ext cx="0" cy="0"/>
          <a:chOff x="0" y="0"/>
          <a:chExt cx="0" cy="0"/>
        </a:xfrm>
      </p:grpSpPr>
      <p:sp>
        <p:nvSpPr>
          <p:cNvPr id="1994" name="Google Shape;1994;p123"/>
          <p:cNvSpPr/>
          <p:nvPr/>
        </p:nvSpPr>
        <p:spPr>
          <a:xfrm>
            <a:off x="-8550" y="114297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995" name="Google Shape;1995;p123"/>
          <p:cNvPicPr preferRelativeResize="0"/>
          <p:nvPr/>
        </p:nvPicPr>
        <p:blipFill>
          <a:blip r:embed="rId3">
            <a:alphaModFix/>
          </a:blip>
          <a:stretch>
            <a:fillRect/>
          </a:stretch>
        </p:blipFill>
        <p:spPr>
          <a:xfrm>
            <a:off x="412568" y="125375"/>
            <a:ext cx="8442613" cy="5143499"/>
          </a:xfrm>
          <a:prstGeom prst="rect">
            <a:avLst/>
          </a:prstGeom>
          <a:noFill/>
          <a:ln>
            <a:noFill/>
          </a:ln>
        </p:spPr>
      </p:pic>
      <p:sp>
        <p:nvSpPr>
          <p:cNvPr id="1996" name="Google Shape;1996;p123"/>
          <p:cNvSpPr txBox="1"/>
          <p:nvPr/>
        </p:nvSpPr>
        <p:spPr>
          <a:xfrm>
            <a:off x="2568225" y="3287875"/>
            <a:ext cx="29280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verage"/>
                <a:ea typeface="Average"/>
                <a:cs typeface="Average"/>
                <a:sym typeface="Average"/>
              </a:rPr>
              <a:t>Source: </a:t>
            </a:r>
            <a:r>
              <a:rPr lang="en" sz="1100" u="sng">
                <a:solidFill>
                  <a:schemeClr val="hlink"/>
                </a:solidFill>
                <a:hlinkClick r:id="rId4"/>
              </a:rPr>
              <a:t>https://microservices.io/refactoring/</a:t>
            </a:r>
            <a:endParaRPr sz="1100">
              <a:latin typeface="Average"/>
              <a:ea typeface="Average"/>
              <a:cs typeface="Average"/>
              <a:sym typeface="Average"/>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2000" name="Shape 2000"/>
        <p:cNvGrpSpPr/>
        <p:nvPr/>
      </p:nvGrpSpPr>
      <p:grpSpPr>
        <a:xfrm>
          <a:off x="0" y="0"/>
          <a:ext cx="0" cy="0"/>
          <a:chOff x="0" y="0"/>
          <a:chExt cx="0" cy="0"/>
        </a:xfrm>
      </p:grpSpPr>
      <p:sp>
        <p:nvSpPr>
          <p:cNvPr id="2001" name="Google Shape;2001;p124"/>
          <p:cNvSpPr/>
          <p:nvPr/>
        </p:nvSpPr>
        <p:spPr>
          <a:xfrm>
            <a:off x="-8550" y="114297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002" name="Google Shape;2002;p124"/>
          <p:cNvPicPr preferRelativeResize="0"/>
          <p:nvPr/>
        </p:nvPicPr>
        <p:blipFill>
          <a:blip r:embed="rId3">
            <a:alphaModFix/>
          </a:blip>
          <a:stretch>
            <a:fillRect/>
          </a:stretch>
        </p:blipFill>
        <p:spPr>
          <a:xfrm>
            <a:off x="0" y="907722"/>
            <a:ext cx="9143999" cy="3922605"/>
          </a:xfrm>
          <a:prstGeom prst="rect">
            <a:avLst/>
          </a:prstGeom>
          <a:noFill/>
          <a:ln>
            <a:noFill/>
          </a:ln>
        </p:spPr>
      </p:pic>
      <p:sp>
        <p:nvSpPr>
          <p:cNvPr id="2003" name="Google Shape;2003;p124"/>
          <p:cNvSpPr txBox="1"/>
          <p:nvPr/>
        </p:nvSpPr>
        <p:spPr>
          <a:xfrm>
            <a:off x="2144900" y="3125600"/>
            <a:ext cx="29280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verage"/>
                <a:ea typeface="Average"/>
                <a:cs typeface="Average"/>
                <a:sym typeface="Average"/>
              </a:rPr>
              <a:t>Source: </a:t>
            </a:r>
            <a:r>
              <a:rPr lang="en" sz="1100" u="sng">
                <a:solidFill>
                  <a:schemeClr val="hlink"/>
                </a:solidFill>
                <a:hlinkClick r:id="rId4"/>
              </a:rPr>
              <a:t>https://microservices.io/refactoring/</a:t>
            </a:r>
            <a:endParaRPr sz="1100">
              <a:latin typeface="Average"/>
              <a:ea typeface="Average"/>
              <a:cs typeface="Average"/>
              <a:sym typeface="Average"/>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2007" name="Shape 2007"/>
        <p:cNvGrpSpPr/>
        <p:nvPr/>
      </p:nvGrpSpPr>
      <p:grpSpPr>
        <a:xfrm>
          <a:off x="0" y="0"/>
          <a:ext cx="0" cy="0"/>
          <a:chOff x="0" y="0"/>
          <a:chExt cx="0" cy="0"/>
        </a:xfrm>
      </p:grpSpPr>
      <p:sp>
        <p:nvSpPr>
          <p:cNvPr id="2008" name="Google Shape;2008;p125"/>
          <p:cNvSpPr/>
          <p:nvPr/>
        </p:nvSpPr>
        <p:spPr>
          <a:xfrm>
            <a:off x="-8550" y="114297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009" name="Google Shape;2009;p125"/>
          <p:cNvPicPr preferRelativeResize="0"/>
          <p:nvPr/>
        </p:nvPicPr>
        <p:blipFill>
          <a:blip r:embed="rId3">
            <a:alphaModFix/>
          </a:blip>
          <a:stretch>
            <a:fillRect/>
          </a:stretch>
        </p:blipFill>
        <p:spPr>
          <a:xfrm>
            <a:off x="52425" y="1482757"/>
            <a:ext cx="9144001" cy="3251987"/>
          </a:xfrm>
          <a:prstGeom prst="rect">
            <a:avLst/>
          </a:prstGeom>
          <a:noFill/>
          <a:ln>
            <a:noFill/>
          </a:ln>
        </p:spPr>
      </p:pic>
      <p:sp>
        <p:nvSpPr>
          <p:cNvPr id="2010" name="Google Shape;2010;p125"/>
          <p:cNvSpPr txBox="1"/>
          <p:nvPr/>
        </p:nvSpPr>
        <p:spPr>
          <a:xfrm>
            <a:off x="2942175" y="1446375"/>
            <a:ext cx="29280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verage"/>
                <a:ea typeface="Average"/>
                <a:cs typeface="Average"/>
                <a:sym typeface="Average"/>
              </a:rPr>
              <a:t>Source: </a:t>
            </a:r>
            <a:r>
              <a:rPr lang="en" sz="1100" u="sng">
                <a:solidFill>
                  <a:schemeClr val="hlink"/>
                </a:solidFill>
                <a:hlinkClick r:id="rId4"/>
              </a:rPr>
              <a:t>https://microservices.io/refactoring/</a:t>
            </a:r>
            <a:endParaRPr sz="1100">
              <a:latin typeface="Average"/>
              <a:ea typeface="Average"/>
              <a:cs typeface="Average"/>
              <a:sym typeface="Average"/>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2014" name="Shape 2014"/>
        <p:cNvGrpSpPr/>
        <p:nvPr/>
      </p:nvGrpSpPr>
      <p:grpSpPr>
        <a:xfrm>
          <a:off x="0" y="0"/>
          <a:ext cx="0" cy="0"/>
          <a:chOff x="0" y="0"/>
          <a:chExt cx="0" cy="0"/>
        </a:xfrm>
      </p:grpSpPr>
      <p:sp>
        <p:nvSpPr>
          <p:cNvPr id="2015" name="Google Shape;2015;p126"/>
          <p:cNvSpPr/>
          <p:nvPr/>
        </p:nvSpPr>
        <p:spPr>
          <a:xfrm>
            <a:off x="-8550" y="114297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016" name="Google Shape;2016;p126"/>
          <p:cNvPicPr preferRelativeResize="0"/>
          <p:nvPr/>
        </p:nvPicPr>
        <p:blipFill>
          <a:blip r:embed="rId3">
            <a:alphaModFix/>
          </a:blip>
          <a:stretch>
            <a:fillRect/>
          </a:stretch>
        </p:blipFill>
        <p:spPr>
          <a:xfrm>
            <a:off x="0" y="1473616"/>
            <a:ext cx="9144002" cy="33571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385" name="Shape 385"/>
        <p:cNvGrpSpPr/>
        <p:nvPr/>
      </p:nvGrpSpPr>
      <p:grpSpPr>
        <a:xfrm>
          <a:off x="0" y="0"/>
          <a:ext cx="0" cy="0"/>
          <a:chOff x="0" y="0"/>
          <a:chExt cx="0" cy="0"/>
        </a:xfrm>
      </p:grpSpPr>
      <p:sp>
        <p:nvSpPr>
          <p:cNvPr id="386" name="Google Shape;386;p24"/>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4B66"/>
                </a:solidFill>
              </a:rPr>
              <a:t>Disadvantages</a:t>
            </a:r>
            <a:endParaRPr b="1">
              <a:solidFill>
                <a:srgbClr val="384B66"/>
              </a:solidFill>
            </a:endParaRPr>
          </a:p>
          <a:p>
            <a:pPr indent="0" lvl="0" marL="0" rtl="0" algn="l">
              <a:spcBef>
                <a:spcPts val="0"/>
              </a:spcBef>
              <a:spcAft>
                <a:spcPts val="0"/>
              </a:spcAft>
              <a:buNone/>
            </a:pPr>
            <a:r>
              <a:rPr lang="en" sz="3000">
                <a:solidFill>
                  <a:srgbClr val="384B66"/>
                </a:solidFill>
              </a:rPr>
              <a:t>of distributed computing</a:t>
            </a:r>
            <a:r>
              <a:rPr lang="en" sz="2400">
                <a:solidFill>
                  <a:srgbClr val="384B66"/>
                </a:solidFill>
              </a:rPr>
              <a:t> </a:t>
            </a:r>
            <a:endParaRPr sz="2400">
              <a:solidFill>
                <a:srgbClr val="384B66"/>
              </a:solidFill>
            </a:endParaRPr>
          </a:p>
          <a:p>
            <a:pPr indent="0" lvl="0" marL="0" rtl="0" algn="l">
              <a:spcBef>
                <a:spcPts val="0"/>
              </a:spcBef>
              <a:spcAft>
                <a:spcPts val="0"/>
              </a:spcAft>
              <a:buNone/>
            </a:pPr>
            <a:r>
              <a:t/>
            </a:r>
            <a:endParaRPr>
              <a:solidFill>
                <a:srgbClr val="384B66"/>
              </a:solidFill>
            </a:endParaRPr>
          </a:p>
        </p:txBody>
      </p:sp>
      <p:sp>
        <p:nvSpPr>
          <p:cNvPr id="387" name="Google Shape;387;p24"/>
          <p:cNvSpPr/>
          <p:nvPr/>
        </p:nvSpPr>
        <p:spPr>
          <a:xfrm>
            <a:off x="4506794" y="-19777"/>
            <a:ext cx="4655400" cy="5196300"/>
          </a:xfrm>
          <a:prstGeom prst="rect">
            <a:avLst/>
          </a:prstGeom>
          <a:solidFill>
            <a:srgbClr val="384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txBox="1"/>
          <p:nvPr>
            <p:ph idx="2" type="body"/>
          </p:nvPr>
        </p:nvSpPr>
        <p:spPr>
          <a:xfrm>
            <a:off x="4939500" y="724200"/>
            <a:ext cx="4134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Latency</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Partial failure</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Infrastructure</a:t>
            </a:r>
            <a:endParaRPr>
              <a:solidFill>
                <a:srgbClr val="C5C5CC"/>
              </a:solidFill>
              <a:latin typeface="Varela Round"/>
              <a:ea typeface="Varela Round"/>
              <a:cs typeface="Varela Round"/>
              <a:sym typeface="Varela Rou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392" name="Shape 392"/>
        <p:cNvGrpSpPr/>
        <p:nvPr/>
      </p:nvGrpSpPr>
      <p:grpSpPr>
        <a:xfrm>
          <a:off x="0" y="0"/>
          <a:ext cx="0" cy="0"/>
          <a:chOff x="0" y="0"/>
          <a:chExt cx="0" cy="0"/>
        </a:xfrm>
      </p:grpSpPr>
      <p:sp>
        <p:nvSpPr>
          <p:cNvPr id="393" name="Google Shape;393;p25"/>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4B66"/>
                </a:solidFill>
              </a:rPr>
              <a:t>Designing Microservices</a:t>
            </a:r>
            <a:endParaRPr>
              <a:solidFill>
                <a:srgbClr val="384B66"/>
              </a:solidFill>
            </a:endParaRPr>
          </a:p>
        </p:txBody>
      </p:sp>
      <p:sp>
        <p:nvSpPr>
          <p:cNvPr id="394" name="Google Shape;394;p25"/>
          <p:cNvSpPr/>
          <p:nvPr/>
        </p:nvSpPr>
        <p:spPr>
          <a:xfrm>
            <a:off x="4506794" y="-19777"/>
            <a:ext cx="4655400" cy="5196300"/>
          </a:xfrm>
          <a:prstGeom prst="rect">
            <a:avLst/>
          </a:prstGeom>
          <a:solidFill>
            <a:srgbClr val="384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5"/>
          <p:cNvSpPr txBox="1"/>
          <p:nvPr>
            <p:ph idx="2" type="body"/>
          </p:nvPr>
        </p:nvSpPr>
        <p:spPr>
          <a:xfrm>
            <a:off x="4506800" y="724200"/>
            <a:ext cx="45666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C5C5CC"/>
              </a:buClr>
              <a:buSzPts val="1800"/>
              <a:buFont typeface="Varela Round"/>
              <a:buChar char="●"/>
            </a:pPr>
            <a:r>
              <a:rPr b="1" lang="en">
                <a:solidFill>
                  <a:srgbClr val="C5C5CC"/>
                </a:solidFill>
                <a:latin typeface="Varela Round"/>
                <a:ea typeface="Varela Round"/>
                <a:cs typeface="Varela Round"/>
                <a:sym typeface="Varela Round"/>
              </a:rPr>
              <a:t>Size</a:t>
            </a:r>
            <a:br>
              <a:rPr b="1" lang="en">
                <a:solidFill>
                  <a:srgbClr val="C5C5CC"/>
                </a:solidFill>
                <a:latin typeface="Varela Round"/>
                <a:ea typeface="Varela Round"/>
                <a:cs typeface="Varela Round"/>
                <a:sym typeface="Varela Round"/>
              </a:rPr>
            </a:br>
            <a:r>
              <a:rPr lang="en">
                <a:solidFill>
                  <a:srgbClr val="C5C5CC"/>
                </a:solidFill>
                <a:latin typeface="Varela Round"/>
                <a:ea typeface="Varela Round"/>
                <a:cs typeface="Varela Round"/>
                <a:sym typeface="Varela Round"/>
              </a:rPr>
              <a:t>Single Responsibility Principle</a:t>
            </a:r>
            <a:br>
              <a:rPr lang="en">
                <a:solidFill>
                  <a:srgbClr val="C5C5CC"/>
                </a:solidFill>
                <a:latin typeface="Varela Round"/>
                <a:ea typeface="Varela Round"/>
                <a:cs typeface="Varela Round"/>
                <a:sym typeface="Varela Round"/>
              </a:rPr>
            </a:b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b="1" lang="en">
                <a:solidFill>
                  <a:srgbClr val="C5C5CC"/>
                </a:solidFill>
                <a:latin typeface="Varela Round"/>
                <a:ea typeface="Varela Round"/>
                <a:cs typeface="Varela Round"/>
                <a:sym typeface="Varela Round"/>
              </a:rPr>
              <a:t>Scope</a:t>
            </a:r>
            <a:br>
              <a:rPr lang="en">
                <a:solidFill>
                  <a:srgbClr val="C5C5CC"/>
                </a:solidFill>
                <a:latin typeface="Varela Round"/>
                <a:ea typeface="Varela Round"/>
                <a:cs typeface="Varela Round"/>
                <a:sym typeface="Varela Round"/>
              </a:rPr>
            </a:br>
            <a:r>
              <a:rPr lang="en">
                <a:solidFill>
                  <a:srgbClr val="C5C5CC"/>
                </a:solidFill>
                <a:latin typeface="Varela Round"/>
                <a:ea typeface="Varela Round"/>
                <a:cs typeface="Varela Round"/>
                <a:sym typeface="Varela Round"/>
              </a:rPr>
              <a:t>Agile / Independent development and deployment</a:t>
            </a:r>
            <a:br>
              <a:rPr lang="en">
                <a:solidFill>
                  <a:srgbClr val="C5C5CC"/>
                </a:solidFill>
                <a:latin typeface="Varela Round"/>
                <a:ea typeface="Varela Round"/>
                <a:cs typeface="Varela Round"/>
                <a:sym typeface="Varela Round"/>
              </a:rPr>
            </a:b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b="1" lang="en">
                <a:solidFill>
                  <a:srgbClr val="C5C5CC"/>
                </a:solidFill>
                <a:latin typeface="Varela Round"/>
                <a:ea typeface="Varela Round"/>
                <a:cs typeface="Varela Round"/>
                <a:sym typeface="Varela Round"/>
              </a:rPr>
              <a:t>Capabilities</a:t>
            </a:r>
            <a:br>
              <a:rPr lang="en">
                <a:solidFill>
                  <a:srgbClr val="C5C5CC"/>
                </a:solidFill>
                <a:latin typeface="Varela Round"/>
                <a:ea typeface="Varela Round"/>
                <a:cs typeface="Varela Round"/>
                <a:sym typeface="Varela Round"/>
              </a:rPr>
            </a:br>
            <a:r>
              <a:rPr lang="en">
                <a:solidFill>
                  <a:srgbClr val="C5C5CC"/>
                </a:solidFill>
                <a:latin typeface="Varela Round"/>
                <a:ea typeface="Varela Round"/>
                <a:cs typeface="Varela Round"/>
                <a:sym typeface="Varela Round"/>
              </a:rPr>
              <a:t>Bounded Context in Domain-Driven-Design</a:t>
            </a:r>
            <a:endParaRPr>
              <a:solidFill>
                <a:srgbClr val="C5C5CC"/>
              </a:solidFill>
              <a:latin typeface="Varela Round"/>
              <a:ea typeface="Varela Round"/>
              <a:cs typeface="Varela Round"/>
              <a:sym typeface="Varela Rou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399" name="Shape 399"/>
        <p:cNvGrpSpPr/>
        <p:nvPr/>
      </p:nvGrpSpPr>
      <p:grpSpPr>
        <a:xfrm>
          <a:off x="0" y="0"/>
          <a:ext cx="0" cy="0"/>
          <a:chOff x="0" y="0"/>
          <a:chExt cx="0" cy="0"/>
        </a:xfrm>
      </p:grpSpPr>
      <p:sp>
        <p:nvSpPr>
          <p:cNvPr id="400" name="Google Shape;400;p26"/>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3563250" y="2526700"/>
            <a:ext cx="4995900" cy="1567200"/>
          </a:xfrm>
          <a:prstGeom prst="roundRect">
            <a:avLst>
              <a:gd fmla="val 6696"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Domain</a:t>
            </a:r>
            <a:endParaRPr/>
          </a:p>
        </p:txBody>
      </p:sp>
      <p:sp>
        <p:nvSpPr>
          <p:cNvPr id="402" name="Google Shape;402;p26"/>
          <p:cNvSpPr/>
          <p:nvPr/>
        </p:nvSpPr>
        <p:spPr>
          <a:xfrm>
            <a:off x="1243400" y="1504946"/>
            <a:ext cx="1685400" cy="3440700"/>
          </a:xfrm>
          <a:prstGeom prst="roundRect">
            <a:avLst>
              <a:gd fmla="val 6696"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Service</a:t>
            </a:r>
            <a:endParaRPr/>
          </a:p>
        </p:txBody>
      </p:sp>
      <p:sp>
        <p:nvSpPr>
          <p:cNvPr id="403" name="Google Shape;403;p2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 Driven Design</a:t>
            </a:r>
            <a:endParaRPr/>
          </a:p>
        </p:txBody>
      </p:sp>
      <p:sp>
        <p:nvSpPr>
          <p:cNvPr id="404" name="Google Shape;404;p26"/>
          <p:cNvSpPr/>
          <p:nvPr/>
        </p:nvSpPr>
        <p:spPr>
          <a:xfrm>
            <a:off x="1369025" y="4567746"/>
            <a:ext cx="1428600" cy="27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e</a:t>
            </a:r>
            <a:r>
              <a:rPr lang="en" sz="1100"/>
              <a:t>xe / jar / zip</a:t>
            </a:r>
            <a:endParaRPr sz="1100"/>
          </a:p>
        </p:txBody>
      </p:sp>
      <p:sp>
        <p:nvSpPr>
          <p:cNvPr id="405" name="Google Shape;405;p26"/>
          <p:cNvSpPr/>
          <p:nvPr/>
        </p:nvSpPr>
        <p:spPr>
          <a:xfrm>
            <a:off x="1369025" y="4233621"/>
            <a:ext cx="1428600" cy="27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Objects</a:t>
            </a:r>
            <a:endParaRPr sz="1100"/>
          </a:p>
        </p:txBody>
      </p:sp>
      <p:sp>
        <p:nvSpPr>
          <p:cNvPr id="406" name="Google Shape;406;p26"/>
          <p:cNvSpPr/>
          <p:nvPr/>
        </p:nvSpPr>
        <p:spPr>
          <a:xfrm>
            <a:off x="1369025" y="3899496"/>
            <a:ext cx="1428600" cy="27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Classes</a:t>
            </a:r>
            <a:endParaRPr sz="1100"/>
          </a:p>
        </p:txBody>
      </p:sp>
      <p:sp>
        <p:nvSpPr>
          <p:cNvPr id="407" name="Google Shape;407;p26"/>
          <p:cNvSpPr/>
          <p:nvPr/>
        </p:nvSpPr>
        <p:spPr>
          <a:xfrm>
            <a:off x="1369025" y="3565371"/>
            <a:ext cx="1428600" cy="27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OOP</a:t>
            </a:r>
            <a:endParaRPr sz="1100"/>
          </a:p>
        </p:txBody>
      </p:sp>
      <p:sp>
        <p:nvSpPr>
          <p:cNvPr id="408" name="Google Shape;408;p26"/>
          <p:cNvSpPr/>
          <p:nvPr/>
        </p:nvSpPr>
        <p:spPr>
          <a:xfrm>
            <a:off x="1369025" y="3231246"/>
            <a:ext cx="1428600" cy="27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Design Patterns</a:t>
            </a:r>
            <a:endParaRPr sz="1100"/>
          </a:p>
        </p:txBody>
      </p:sp>
      <p:sp>
        <p:nvSpPr>
          <p:cNvPr id="409" name="Google Shape;409;p26"/>
          <p:cNvSpPr/>
          <p:nvPr/>
        </p:nvSpPr>
        <p:spPr>
          <a:xfrm>
            <a:off x="1369025" y="2897121"/>
            <a:ext cx="1428600" cy="27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Modules</a:t>
            </a:r>
            <a:endParaRPr sz="1100"/>
          </a:p>
        </p:txBody>
      </p:sp>
      <p:sp>
        <p:nvSpPr>
          <p:cNvPr id="410" name="Google Shape;410;p26"/>
          <p:cNvSpPr/>
          <p:nvPr/>
        </p:nvSpPr>
        <p:spPr>
          <a:xfrm>
            <a:off x="1369025" y="2562996"/>
            <a:ext cx="1428600" cy="27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Modules</a:t>
            </a:r>
            <a:endParaRPr sz="1100"/>
          </a:p>
        </p:txBody>
      </p:sp>
      <p:sp>
        <p:nvSpPr>
          <p:cNvPr id="411" name="Google Shape;411;p26"/>
          <p:cNvSpPr/>
          <p:nvPr/>
        </p:nvSpPr>
        <p:spPr>
          <a:xfrm>
            <a:off x="1369025" y="2228871"/>
            <a:ext cx="1428600" cy="27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Layers</a:t>
            </a:r>
            <a:endParaRPr sz="1100"/>
          </a:p>
        </p:txBody>
      </p:sp>
      <p:sp>
        <p:nvSpPr>
          <p:cNvPr id="412" name="Google Shape;412;p26"/>
          <p:cNvSpPr/>
          <p:nvPr/>
        </p:nvSpPr>
        <p:spPr>
          <a:xfrm>
            <a:off x="3863550" y="3036700"/>
            <a:ext cx="1428600" cy="745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Sub-Domain</a:t>
            </a:r>
            <a:endParaRPr sz="1100"/>
          </a:p>
        </p:txBody>
      </p:sp>
      <p:sp>
        <p:nvSpPr>
          <p:cNvPr id="413" name="Google Shape;413;p26"/>
          <p:cNvSpPr txBox="1"/>
          <p:nvPr>
            <p:ph idx="1" type="body"/>
          </p:nvPr>
        </p:nvSpPr>
        <p:spPr>
          <a:xfrm>
            <a:off x="952775" y="1109371"/>
            <a:ext cx="22611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sz="1700">
                <a:solidFill>
                  <a:srgbClr val="384B66"/>
                </a:solidFill>
                <a:latin typeface="Varela Round"/>
                <a:ea typeface="Varela Round"/>
                <a:cs typeface="Varela Round"/>
                <a:sym typeface="Varela Round"/>
              </a:rPr>
              <a:t>Tactical Design</a:t>
            </a:r>
            <a:endParaRPr b="1" sz="1700">
              <a:solidFill>
                <a:srgbClr val="384B66"/>
              </a:solidFill>
            </a:endParaRPr>
          </a:p>
        </p:txBody>
      </p:sp>
      <p:sp>
        <p:nvSpPr>
          <p:cNvPr id="414" name="Google Shape;414;p26"/>
          <p:cNvSpPr txBox="1"/>
          <p:nvPr>
            <p:ph idx="1" type="body"/>
          </p:nvPr>
        </p:nvSpPr>
        <p:spPr>
          <a:xfrm>
            <a:off x="5005275" y="2090350"/>
            <a:ext cx="22611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sz="1700">
                <a:solidFill>
                  <a:srgbClr val="384B66"/>
                </a:solidFill>
                <a:latin typeface="Varela Round"/>
                <a:ea typeface="Varela Round"/>
                <a:cs typeface="Varela Round"/>
                <a:sym typeface="Varela Round"/>
              </a:rPr>
              <a:t>Strategic</a:t>
            </a:r>
            <a:r>
              <a:rPr b="1" lang="en" sz="1700">
                <a:solidFill>
                  <a:srgbClr val="384B66"/>
                </a:solidFill>
                <a:latin typeface="Varela Round"/>
                <a:ea typeface="Varela Round"/>
                <a:cs typeface="Varela Round"/>
                <a:sym typeface="Varela Round"/>
              </a:rPr>
              <a:t> Design</a:t>
            </a:r>
            <a:endParaRPr b="1" sz="1700">
              <a:solidFill>
                <a:srgbClr val="384B66"/>
              </a:solidFill>
            </a:endParaRPr>
          </a:p>
        </p:txBody>
      </p:sp>
      <p:sp>
        <p:nvSpPr>
          <p:cNvPr id="415" name="Google Shape;415;p26"/>
          <p:cNvSpPr/>
          <p:nvPr/>
        </p:nvSpPr>
        <p:spPr>
          <a:xfrm>
            <a:off x="3928050" y="3386306"/>
            <a:ext cx="1299600" cy="278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Service</a:t>
            </a:r>
            <a:endParaRPr sz="1100"/>
          </a:p>
        </p:txBody>
      </p:sp>
      <p:sp>
        <p:nvSpPr>
          <p:cNvPr id="416" name="Google Shape;416;p26"/>
          <p:cNvSpPr/>
          <p:nvPr/>
        </p:nvSpPr>
        <p:spPr>
          <a:xfrm>
            <a:off x="5421525" y="3036700"/>
            <a:ext cx="1428600" cy="745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Sub-Domain</a:t>
            </a:r>
            <a:endParaRPr sz="1100"/>
          </a:p>
        </p:txBody>
      </p:sp>
      <p:sp>
        <p:nvSpPr>
          <p:cNvPr id="417" name="Google Shape;417;p26"/>
          <p:cNvSpPr/>
          <p:nvPr/>
        </p:nvSpPr>
        <p:spPr>
          <a:xfrm>
            <a:off x="5486025" y="3386306"/>
            <a:ext cx="1299600" cy="278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Service</a:t>
            </a:r>
            <a:endParaRPr sz="1100"/>
          </a:p>
        </p:txBody>
      </p:sp>
      <p:sp>
        <p:nvSpPr>
          <p:cNvPr id="418" name="Google Shape;418;p26"/>
          <p:cNvSpPr/>
          <p:nvPr/>
        </p:nvSpPr>
        <p:spPr>
          <a:xfrm>
            <a:off x="6979500" y="3036700"/>
            <a:ext cx="1428600" cy="745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t>Sub-Domain</a:t>
            </a:r>
            <a:endParaRPr sz="1100"/>
          </a:p>
        </p:txBody>
      </p:sp>
      <p:sp>
        <p:nvSpPr>
          <p:cNvPr id="419" name="Google Shape;419;p26"/>
          <p:cNvSpPr/>
          <p:nvPr/>
        </p:nvSpPr>
        <p:spPr>
          <a:xfrm>
            <a:off x="7044000" y="3386306"/>
            <a:ext cx="1299600" cy="278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Service</a:t>
            </a:r>
            <a:endParaRPr sz="1100"/>
          </a:p>
        </p:txBody>
      </p:sp>
      <p:sp>
        <p:nvSpPr>
          <p:cNvPr id="420" name="Google Shape;420;p26"/>
          <p:cNvSpPr/>
          <p:nvPr/>
        </p:nvSpPr>
        <p:spPr>
          <a:xfrm>
            <a:off x="1369025" y="1894733"/>
            <a:ext cx="1428600" cy="27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Project</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424" name="Shape 424"/>
        <p:cNvGrpSpPr/>
        <p:nvPr/>
      </p:nvGrpSpPr>
      <p:grpSpPr>
        <a:xfrm>
          <a:off x="0" y="0"/>
          <a:ext cx="0" cy="0"/>
          <a:chOff x="0" y="0"/>
          <a:chExt cx="0" cy="0"/>
        </a:xfrm>
      </p:grpSpPr>
      <p:sp>
        <p:nvSpPr>
          <p:cNvPr id="425" name="Google Shape;425;p27"/>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DDD - Strategic Design</a:t>
            </a:r>
            <a:endParaRPr/>
          </a:p>
        </p:txBody>
      </p:sp>
      <p:pic>
        <p:nvPicPr>
          <p:cNvPr id="427" name="Google Shape;427;p27"/>
          <p:cNvPicPr preferRelativeResize="0"/>
          <p:nvPr/>
        </p:nvPicPr>
        <p:blipFill>
          <a:blip r:embed="rId3">
            <a:alphaModFix/>
          </a:blip>
          <a:stretch>
            <a:fillRect/>
          </a:stretch>
        </p:blipFill>
        <p:spPr>
          <a:xfrm>
            <a:off x="704210" y="1278498"/>
            <a:ext cx="6315450" cy="3910324"/>
          </a:xfrm>
          <a:prstGeom prst="rect">
            <a:avLst/>
          </a:prstGeom>
          <a:noFill/>
          <a:ln>
            <a:noFill/>
          </a:ln>
        </p:spPr>
      </p:pic>
      <p:sp>
        <p:nvSpPr>
          <p:cNvPr id="428" name="Google Shape;428;p27"/>
          <p:cNvSpPr txBox="1"/>
          <p:nvPr>
            <p:ph idx="1" type="body"/>
          </p:nvPr>
        </p:nvSpPr>
        <p:spPr>
          <a:xfrm>
            <a:off x="3236450" y="1017725"/>
            <a:ext cx="1822500" cy="330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a:solidFill>
                  <a:srgbClr val="384B66"/>
                </a:solidFill>
                <a:latin typeface="Varela Round"/>
                <a:ea typeface="Varela Round"/>
                <a:cs typeface="Varela Round"/>
                <a:sym typeface="Varela Round"/>
              </a:rPr>
              <a:t>Bounded Context</a:t>
            </a:r>
            <a:endParaRPr b="1">
              <a:solidFill>
                <a:srgbClr val="384B66"/>
              </a:solidFill>
            </a:endParaRPr>
          </a:p>
        </p:txBody>
      </p:sp>
      <p:cxnSp>
        <p:nvCxnSpPr>
          <p:cNvPr id="429" name="Google Shape;429;p27"/>
          <p:cNvCxnSpPr>
            <a:stCxn id="428" idx="2"/>
          </p:cNvCxnSpPr>
          <p:nvPr/>
        </p:nvCxnSpPr>
        <p:spPr>
          <a:xfrm flipH="1">
            <a:off x="3537500" y="1347725"/>
            <a:ext cx="610200" cy="173700"/>
          </a:xfrm>
          <a:prstGeom prst="straightConnector1">
            <a:avLst/>
          </a:prstGeom>
          <a:noFill/>
          <a:ln cap="flat" cmpd="sng" w="28575">
            <a:solidFill>
              <a:srgbClr val="A23737"/>
            </a:solidFill>
            <a:prstDash val="solid"/>
            <a:round/>
            <a:headEnd len="med" w="med" type="none"/>
            <a:tailEnd len="med" w="med" type="stealth"/>
          </a:ln>
        </p:spPr>
      </p:cxnSp>
      <p:cxnSp>
        <p:nvCxnSpPr>
          <p:cNvPr id="430" name="Google Shape;430;p27"/>
          <p:cNvCxnSpPr>
            <a:stCxn id="428" idx="2"/>
          </p:cNvCxnSpPr>
          <p:nvPr/>
        </p:nvCxnSpPr>
        <p:spPr>
          <a:xfrm>
            <a:off x="4147700" y="1347725"/>
            <a:ext cx="471000" cy="119700"/>
          </a:xfrm>
          <a:prstGeom prst="straightConnector1">
            <a:avLst/>
          </a:prstGeom>
          <a:noFill/>
          <a:ln cap="flat" cmpd="sng" w="28575">
            <a:solidFill>
              <a:srgbClr val="A23737"/>
            </a:solidFill>
            <a:prstDash val="solid"/>
            <a:round/>
            <a:headEnd len="med" w="med" type="none"/>
            <a:tailEnd len="med" w="med" type="stealth"/>
          </a:ln>
        </p:spPr>
      </p:cxnSp>
      <p:sp>
        <p:nvSpPr>
          <p:cNvPr id="431" name="Google Shape;431;p27"/>
          <p:cNvSpPr txBox="1"/>
          <p:nvPr>
            <p:ph idx="1" type="body"/>
          </p:nvPr>
        </p:nvSpPr>
        <p:spPr>
          <a:xfrm>
            <a:off x="3227700" y="4669650"/>
            <a:ext cx="1822500" cy="330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a:solidFill>
                  <a:srgbClr val="384B66"/>
                </a:solidFill>
                <a:latin typeface="Varela Round"/>
                <a:ea typeface="Varela Round"/>
                <a:cs typeface="Varela Round"/>
                <a:sym typeface="Varela Round"/>
              </a:rPr>
              <a:t>Context Map</a:t>
            </a:r>
            <a:endParaRPr b="1">
              <a:solidFill>
                <a:srgbClr val="384B66"/>
              </a:solidFill>
            </a:endParaRPr>
          </a:p>
        </p:txBody>
      </p:sp>
      <p:sp>
        <p:nvSpPr>
          <p:cNvPr id="432" name="Google Shape;432;p27"/>
          <p:cNvSpPr/>
          <p:nvPr/>
        </p:nvSpPr>
        <p:spPr>
          <a:xfrm>
            <a:off x="3999975" y="2104500"/>
            <a:ext cx="471000" cy="1598700"/>
          </a:xfrm>
          <a:prstGeom prst="rect">
            <a:avLst/>
          </a:prstGeom>
          <a:noFill/>
          <a:ln cap="flat" cmpd="sng" w="19050">
            <a:solidFill>
              <a:srgbClr val="A2373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 name="Google Shape;433;p27"/>
          <p:cNvCxnSpPr>
            <a:stCxn id="431" idx="0"/>
          </p:cNvCxnSpPr>
          <p:nvPr/>
        </p:nvCxnSpPr>
        <p:spPr>
          <a:xfrm rot="10800000">
            <a:off x="4138950" y="3759150"/>
            <a:ext cx="0" cy="910500"/>
          </a:xfrm>
          <a:prstGeom prst="straightConnector1">
            <a:avLst/>
          </a:prstGeom>
          <a:noFill/>
          <a:ln cap="flat" cmpd="sng" w="28575">
            <a:solidFill>
              <a:srgbClr val="A23737"/>
            </a:solidFill>
            <a:prstDash val="solid"/>
            <a:round/>
            <a:headEnd len="med" w="med" type="none"/>
            <a:tailEnd len="med" w="med" type="stealth"/>
          </a:ln>
        </p:spPr>
      </p:cxnSp>
      <p:sp>
        <p:nvSpPr>
          <p:cNvPr id="434" name="Google Shape;434;p27"/>
          <p:cNvSpPr/>
          <p:nvPr/>
        </p:nvSpPr>
        <p:spPr>
          <a:xfrm>
            <a:off x="5303075" y="2359625"/>
            <a:ext cx="1029300" cy="717900"/>
          </a:xfrm>
          <a:prstGeom prst="rect">
            <a:avLst/>
          </a:prstGeom>
          <a:noFill/>
          <a:ln cap="flat" cmpd="sng" w="19050">
            <a:solidFill>
              <a:srgbClr val="A2373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txBox="1"/>
          <p:nvPr>
            <p:ph idx="1" type="body"/>
          </p:nvPr>
        </p:nvSpPr>
        <p:spPr>
          <a:xfrm>
            <a:off x="6880650" y="2667325"/>
            <a:ext cx="2340000" cy="330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a:solidFill>
                  <a:srgbClr val="384B66"/>
                </a:solidFill>
                <a:latin typeface="Varela Round"/>
                <a:ea typeface="Varela Round"/>
                <a:cs typeface="Varela Round"/>
                <a:sym typeface="Varela Round"/>
              </a:rPr>
              <a:t>Ubiquitous Language</a:t>
            </a:r>
            <a:endParaRPr b="1">
              <a:solidFill>
                <a:srgbClr val="384B66"/>
              </a:solidFill>
            </a:endParaRPr>
          </a:p>
        </p:txBody>
      </p:sp>
      <p:cxnSp>
        <p:nvCxnSpPr>
          <p:cNvPr id="436" name="Google Shape;436;p27"/>
          <p:cNvCxnSpPr>
            <a:stCxn id="435" idx="1"/>
            <a:endCxn id="434" idx="3"/>
          </p:cNvCxnSpPr>
          <p:nvPr/>
        </p:nvCxnSpPr>
        <p:spPr>
          <a:xfrm rot="10800000">
            <a:off x="6332250" y="2718625"/>
            <a:ext cx="548400" cy="113700"/>
          </a:xfrm>
          <a:prstGeom prst="straightConnector1">
            <a:avLst/>
          </a:prstGeom>
          <a:noFill/>
          <a:ln cap="flat" cmpd="sng" w="28575">
            <a:solidFill>
              <a:srgbClr val="A23737"/>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440" name="Shape 440"/>
        <p:cNvGrpSpPr/>
        <p:nvPr/>
      </p:nvGrpSpPr>
      <p:grpSpPr>
        <a:xfrm>
          <a:off x="0" y="0"/>
          <a:ext cx="0" cy="0"/>
          <a:chOff x="0" y="0"/>
          <a:chExt cx="0" cy="0"/>
        </a:xfrm>
      </p:grpSpPr>
      <p:sp>
        <p:nvSpPr>
          <p:cNvPr id="441" name="Google Shape;441;p28"/>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Microservices in Practice</a:t>
            </a:r>
            <a:r>
              <a:rPr b="1" lang="en" sz="4200">
                <a:solidFill>
                  <a:srgbClr val="384B66"/>
                </a:solidFill>
              </a:rPr>
              <a:t> </a:t>
            </a:r>
            <a:r>
              <a:rPr b="1" lang="en" sz="4200">
                <a:solidFill>
                  <a:srgbClr val="384B66"/>
                </a:solidFill>
              </a:rPr>
              <a:t> </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eCommerce</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445" name="Shape 445"/>
        <p:cNvGrpSpPr/>
        <p:nvPr/>
      </p:nvGrpSpPr>
      <p:grpSpPr>
        <a:xfrm>
          <a:off x="0" y="0"/>
          <a:ext cx="0" cy="0"/>
          <a:chOff x="0" y="0"/>
          <a:chExt cx="0" cy="0"/>
        </a:xfrm>
      </p:grpSpPr>
      <p:sp>
        <p:nvSpPr>
          <p:cNvPr id="446" name="Google Shape;446;p2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Microservices </a:t>
            </a:r>
            <a:r>
              <a:rPr lang="en"/>
              <a:t>Architecture</a:t>
            </a:r>
            <a:endParaRPr/>
          </a:p>
        </p:txBody>
      </p:sp>
      <p:sp>
        <p:nvSpPr>
          <p:cNvPr id="447" name="Google Shape;447;p29"/>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icroservices-in-practice-figure-13.png" id="448" name="Google Shape;448;p29"/>
          <p:cNvPicPr preferRelativeResize="0"/>
          <p:nvPr/>
        </p:nvPicPr>
        <p:blipFill>
          <a:blip r:embed="rId3">
            <a:alphaModFix/>
          </a:blip>
          <a:stretch>
            <a:fillRect/>
          </a:stretch>
        </p:blipFill>
        <p:spPr>
          <a:xfrm>
            <a:off x="2057400" y="1170125"/>
            <a:ext cx="4888991"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452" name="Shape 452"/>
        <p:cNvGrpSpPr/>
        <p:nvPr/>
      </p:nvGrpSpPr>
      <p:grpSpPr>
        <a:xfrm>
          <a:off x="0" y="0"/>
          <a:ext cx="0" cy="0"/>
          <a:chOff x="0" y="0"/>
          <a:chExt cx="0" cy="0"/>
        </a:xfrm>
      </p:grpSpPr>
      <p:sp>
        <p:nvSpPr>
          <p:cNvPr id="453" name="Google Shape;453;p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eCommerce Microservices</a:t>
            </a:r>
            <a:endParaRPr/>
          </a:p>
        </p:txBody>
      </p:sp>
      <p:sp>
        <p:nvSpPr>
          <p:cNvPr id="454" name="Google Shape;454;p30"/>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3141350" y="1600712"/>
            <a:ext cx="3155100" cy="407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Inventory microservice</a:t>
            </a:r>
            <a:endParaRPr b="1">
              <a:solidFill>
                <a:srgbClr val="FFFFFF"/>
              </a:solidFill>
            </a:endParaRPr>
          </a:p>
        </p:txBody>
      </p:sp>
      <p:sp>
        <p:nvSpPr>
          <p:cNvPr id="456" name="Google Shape;456;p30"/>
          <p:cNvSpPr/>
          <p:nvPr/>
        </p:nvSpPr>
        <p:spPr>
          <a:xfrm>
            <a:off x="3142667" y="2334595"/>
            <a:ext cx="3155100" cy="4074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Accounting</a:t>
            </a:r>
            <a:r>
              <a:rPr b="1" lang="en">
                <a:solidFill>
                  <a:srgbClr val="FFFFFF"/>
                </a:solidFill>
              </a:rPr>
              <a:t> microservice</a:t>
            </a:r>
            <a:endParaRPr b="1">
              <a:solidFill>
                <a:srgbClr val="FFFFFF"/>
              </a:solidFill>
            </a:endParaRPr>
          </a:p>
        </p:txBody>
      </p:sp>
      <p:sp>
        <p:nvSpPr>
          <p:cNvPr id="457" name="Google Shape;457;p30"/>
          <p:cNvSpPr/>
          <p:nvPr/>
        </p:nvSpPr>
        <p:spPr>
          <a:xfrm>
            <a:off x="3142667" y="3061819"/>
            <a:ext cx="3155100" cy="4074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Checkout</a:t>
            </a:r>
            <a:r>
              <a:rPr b="1" lang="en">
                <a:solidFill>
                  <a:srgbClr val="FFFFFF"/>
                </a:solidFill>
              </a:rPr>
              <a:t> microservice</a:t>
            </a:r>
            <a:endParaRPr b="1">
              <a:solidFill>
                <a:srgbClr val="FFFFFF"/>
              </a:solidFill>
            </a:endParaRPr>
          </a:p>
        </p:txBody>
      </p:sp>
      <p:sp>
        <p:nvSpPr>
          <p:cNvPr id="458" name="Google Shape;458;p30"/>
          <p:cNvSpPr/>
          <p:nvPr/>
        </p:nvSpPr>
        <p:spPr>
          <a:xfrm>
            <a:off x="3142667" y="3796203"/>
            <a:ext cx="3155100" cy="407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Store</a:t>
            </a:r>
            <a:r>
              <a:rPr b="1" lang="en">
                <a:solidFill>
                  <a:srgbClr val="FFFFFF"/>
                </a:solidFill>
              </a:rPr>
              <a:t> microservice</a:t>
            </a:r>
            <a:endParaRPr b="1">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462" name="Shape 462"/>
        <p:cNvGrpSpPr/>
        <p:nvPr/>
      </p:nvGrpSpPr>
      <p:grpSpPr>
        <a:xfrm>
          <a:off x="0" y="0"/>
          <a:ext cx="0" cy="0"/>
          <a:chOff x="0" y="0"/>
          <a:chExt cx="0" cy="0"/>
        </a:xfrm>
      </p:grpSpPr>
      <p:sp>
        <p:nvSpPr>
          <p:cNvPr id="463" name="Google Shape;463;p3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eCommerce Microservices</a:t>
            </a:r>
            <a:endParaRPr/>
          </a:p>
        </p:txBody>
      </p:sp>
      <p:sp>
        <p:nvSpPr>
          <p:cNvPr id="464" name="Google Shape;464;p31"/>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 name="Google Shape;465;p31"/>
          <p:cNvCxnSpPr>
            <a:endCxn id="466" idx="2"/>
          </p:cNvCxnSpPr>
          <p:nvPr/>
        </p:nvCxnSpPr>
        <p:spPr>
          <a:xfrm>
            <a:off x="6304513" y="1797983"/>
            <a:ext cx="730500" cy="0"/>
          </a:xfrm>
          <a:prstGeom prst="straightConnector1">
            <a:avLst/>
          </a:prstGeom>
          <a:noFill/>
          <a:ln cap="flat" cmpd="sng" w="9525">
            <a:solidFill>
              <a:srgbClr val="000000"/>
            </a:solidFill>
            <a:prstDash val="solid"/>
            <a:round/>
            <a:headEnd len="med" w="med" type="none"/>
            <a:tailEnd len="med" w="med" type="none"/>
          </a:ln>
        </p:spPr>
      </p:cxnSp>
      <p:cxnSp>
        <p:nvCxnSpPr>
          <p:cNvPr id="467" name="Google Shape;467;p31"/>
          <p:cNvCxnSpPr/>
          <p:nvPr/>
        </p:nvCxnSpPr>
        <p:spPr>
          <a:xfrm>
            <a:off x="6304613" y="2556355"/>
            <a:ext cx="730500" cy="0"/>
          </a:xfrm>
          <a:prstGeom prst="straightConnector1">
            <a:avLst/>
          </a:prstGeom>
          <a:noFill/>
          <a:ln cap="flat" cmpd="sng" w="9525">
            <a:solidFill>
              <a:srgbClr val="000000"/>
            </a:solidFill>
            <a:prstDash val="solid"/>
            <a:round/>
            <a:headEnd len="med" w="med" type="none"/>
            <a:tailEnd len="med" w="med" type="none"/>
          </a:ln>
        </p:spPr>
      </p:cxnSp>
      <p:cxnSp>
        <p:nvCxnSpPr>
          <p:cNvPr id="468" name="Google Shape;468;p31"/>
          <p:cNvCxnSpPr/>
          <p:nvPr/>
        </p:nvCxnSpPr>
        <p:spPr>
          <a:xfrm>
            <a:off x="6283901" y="3245772"/>
            <a:ext cx="730500" cy="0"/>
          </a:xfrm>
          <a:prstGeom prst="straightConnector1">
            <a:avLst/>
          </a:prstGeom>
          <a:noFill/>
          <a:ln cap="flat" cmpd="sng" w="9525">
            <a:solidFill>
              <a:srgbClr val="000000"/>
            </a:solidFill>
            <a:prstDash val="solid"/>
            <a:round/>
            <a:headEnd len="med" w="med" type="none"/>
            <a:tailEnd len="med" w="med" type="none"/>
          </a:ln>
        </p:spPr>
      </p:cxnSp>
      <p:cxnSp>
        <p:nvCxnSpPr>
          <p:cNvPr id="469" name="Google Shape;469;p31"/>
          <p:cNvCxnSpPr/>
          <p:nvPr/>
        </p:nvCxnSpPr>
        <p:spPr>
          <a:xfrm>
            <a:off x="6304613" y="4004155"/>
            <a:ext cx="730500" cy="0"/>
          </a:xfrm>
          <a:prstGeom prst="straightConnector1">
            <a:avLst/>
          </a:prstGeom>
          <a:noFill/>
          <a:ln cap="flat" cmpd="sng" w="9525">
            <a:solidFill>
              <a:srgbClr val="000000"/>
            </a:solidFill>
            <a:prstDash val="solid"/>
            <a:round/>
            <a:headEnd len="med" w="med" type="none"/>
            <a:tailEnd len="med" w="med" type="none"/>
          </a:ln>
        </p:spPr>
      </p:cxnSp>
      <p:sp>
        <p:nvSpPr>
          <p:cNvPr id="466" name="Google Shape;466;p31"/>
          <p:cNvSpPr/>
          <p:nvPr/>
        </p:nvSpPr>
        <p:spPr>
          <a:xfrm>
            <a:off x="7035013" y="1563495"/>
            <a:ext cx="415150" cy="468975"/>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
          <p:cNvSpPr/>
          <p:nvPr/>
        </p:nvSpPr>
        <p:spPr>
          <a:xfrm>
            <a:off x="7018938" y="2313500"/>
            <a:ext cx="415150" cy="468975"/>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7014301" y="3026672"/>
            <a:ext cx="415150" cy="468975"/>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7018938" y="3761300"/>
            <a:ext cx="415150" cy="468975"/>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p:nvPr/>
        </p:nvSpPr>
        <p:spPr>
          <a:xfrm>
            <a:off x="3141350" y="1600712"/>
            <a:ext cx="3155100" cy="407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Inventory microservice</a:t>
            </a:r>
            <a:endParaRPr b="1">
              <a:solidFill>
                <a:srgbClr val="FFFFFF"/>
              </a:solidFill>
            </a:endParaRPr>
          </a:p>
        </p:txBody>
      </p:sp>
      <p:sp>
        <p:nvSpPr>
          <p:cNvPr id="474" name="Google Shape;474;p31"/>
          <p:cNvSpPr/>
          <p:nvPr/>
        </p:nvSpPr>
        <p:spPr>
          <a:xfrm>
            <a:off x="3142667" y="2334595"/>
            <a:ext cx="3155100" cy="4074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Accounting microservice</a:t>
            </a:r>
            <a:endParaRPr b="1">
              <a:solidFill>
                <a:srgbClr val="FFFFFF"/>
              </a:solidFill>
            </a:endParaRPr>
          </a:p>
        </p:txBody>
      </p:sp>
      <p:sp>
        <p:nvSpPr>
          <p:cNvPr id="475" name="Google Shape;475;p31"/>
          <p:cNvSpPr/>
          <p:nvPr/>
        </p:nvSpPr>
        <p:spPr>
          <a:xfrm>
            <a:off x="3142667" y="3061819"/>
            <a:ext cx="3155100" cy="4074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Checkout</a:t>
            </a:r>
            <a:r>
              <a:rPr b="1" lang="en">
                <a:solidFill>
                  <a:srgbClr val="FFFFFF"/>
                </a:solidFill>
              </a:rPr>
              <a:t> microservice</a:t>
            </a:r>
            <a:endParaRPr b="1">
              <a:solidFill>
                <a:srgbClr val="FFFFFF"/>
              </a:solidFill>
            </a:endParaRPr>
          </a:p>
        </p:txBody>
      </p:sp>
      <p:sp>
        <p:nvSpPr>
          <p:cNvPr id="476" name="Google Shape;476;p31"/>
          <p:cNvSpPr/>
          <p:nvPr/>
        </p:nvSpPr>
        <p:spPr>
          <a:xfrm>
            <a:off x="3142667" y="3796203"/>
            <a:ext cx="3155100" cy="407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Store microservice</a:t>
            </a:r>
            <a:endParaRPr b="1">
              <a:solidFill>
                <a:srgbClr val="FFFFFF"/>
              </a:solidFill>
            </a:endParaRPr>
          </a:p>
        </p:txBody>
      </p:sp>
      <p:sp>
        <p:nvSpPr>
          <p:cNvPr id="477" name="Google Shape;477;p31"/>
          <p:cNvSpPr/>
          <p:nvPr/>
        </p:nvSpPr>
        <p:spPr>
          <a:xfrm>
            <a:off x="2429975" y="16667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REST API</a:t>
            </a:r>
            <a:endParaRPr sz="900"/>
          </a:p>
        </p:txBody>
      </p:sp>
      <p:sp>
        <p:nvSpPr>
          <p:cNvPr id="478" name="Google Shape;478;p31"/>
          <p:cNvSpPr/>
          <p:nvPr/>
        </p:nvSpPr>
        <p:spPr>
          <a:xfrm>
            <a:off x="2429975" y="2408013"/>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REST API</a:t>
            </a:r>
            <a:endParaRPr sz="900"/>
          </a:p>
        </p:txBody>
      </p:sp>
      <p:sp>
        <p:nvSpPr>
          <p:cNvPr id="479" name="Google Shape;479;p31"/>
          <p:cNvSpPr/>
          <p:nvPr/>
        </p:nvSpPr>
        <p:spPr>
          <a:xfrm>
            <a:off x="2429975" y="3135237"/>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REST API</a:t>
            </a:r>
            <a:endParaRPr sz="900"/>
          </a:p>
        </p:txBody>
      </p:sp>
      <p:sp>
        <p:nvSpPr>
          <p:cNvPr id="480" name="Google Shape;480;p31"/>
          <p:cNvSpPr/>
          <p:nvPr/>
        </p:nvSpPr>
        <p:spPr>
          <a:xfrm>
            <a:off x="2429975" y="38765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REST API</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to know each other</a:t>
            </a:r>
            <a:endParaRPr/>
          </a:p>
        </p:txBody>
      </p:sp>
      <p:pic>
        <p:nvPicPr>
          <p:cNvPr descr="tream_icon.png" id="73" name="Google Shape;73;p14"/>
          <p:cNvPicPr preferRelativeResize="0"/>
          <p:nvPr/>
        </p:nvPicPr>
        <p:blipFill>
          <a:blip r:embed="rId3">
            <a:alphaModFix/>
          </a:blip>
          <a:stretch>
            <a:fillRect/>
          </a:stretch>
        </p:blipFill>
        <p:spPr>
          <a:xfrm>
            <a:off x="2734625" y="1423650"/>
            <a:ext cx="2977450" cy="2977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484" name="Shape 484"/>
        <p:cNvGrpSpPr/>
        <p:nvPr/>
      </p:nvGrpSpPr>
      <p:grpSpPr>
        <a:xfrm>
          <a:off x="0" y="0"/>
          <a:ext cx="0" cy="0"/>
          <a:chOff x="0" y="0"/>
          <a:chExt cx="0" cy="0"/>
        </a:xfrm>
      </p:grpSpPr>
      <p:sp>
        <p:nvSpPr>
          <p:cNvPr id="485" name="Google Shape;485;p32"/>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4B66"/>
                </a:solidFill>
              </a:rPr>
              <a:t>REST</a:t>
            </a:r>
            <a:endParaRPr b="1">
              <a:solidFill>
                <a:srgbClr val="384B66"/>
              </a:solidFill>
            </a:endParaRPr>
          </a:p>
          <a:p>
            <a:pPr indent="0" lvl="0" marL="0" rtl="0" algn="l">
              <a:spcBef>
                <a:spcPts val="0"/>
              </a:spcBef>
              <a:spcAft>
                <a:spcPts val="0"/>
              </a:spcAft>
              <a:buNone/>
            </a:pPr>
            <a:r>
              <a:rPr lang="en" sz="3000">
                <a:solidFill>
                  <a:srgbClr val="384B66"/>
                </a:solidFill>
              </a:rPr>
              <a:t>HTTP verbs</a:t>
            </a:r>
            <a:r>
              <a:rPr lang="en" sz="2400">
                <a:solidFill>
                  <a:srgbClr val="384B66"/>
                </a:solidFill>
              </a:rPr>
              <a:t> </a:t>
            </a:r>
            <a:endParaRPr sz="2400">
              <a:solidFill>
                <a:srgbClr val="384B66"/>
              </a:solidFill>
            </a:endParaRPr>
          </a:p>
          <a:p>
            <a:pPr indent="0" lvl="0" marL="0" rtl="0" algn="l">
              <a:spcBef>
                <a:spcPts val="0"/>
              </a:spcBef>
              <a:spcAft>
                <a:spcPts val="0"/>
              </a:spcAft>
              <a:buNone/>
            </a:pPr>
            <a:r>
              <a:t/>
            </a:r>
            <a:endParaRPr>
              <a:solidFill>
                <a:srgbClr val="384B66"/>
              </a:solidFill>
            </a:endParaRPr>
          </a:p>
        </p:txBody>
      </p:sp>
      <p:sp>
        <p:nvSpPr>
          <p:cNvPr id="486" name="Google Shape;486;p32"/>
          <p:cNvSpPr/>
          <p:nvPr/>
        </p:nvSpPr>
        <p:spPr>
          <a:xfrm>
            <a:off x="4506794" y="-19777"/>
            <a:ext cx="4655400" cy="5196300"/>
          </a:xfrm>
          <a:prstGeom prst="rect">
            <a:avLst/>
          </a:prstGeom>
          <a:solidFill>
            <a:srgbClr val="384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txBox="1"/>
          <p:nvPr>
            <p:ph idx="2" type="body"/>
          </p:nvPr>
        </p:nvSpPr>
        <p:spPr>
          <a:xfrm>
            <a:off x="4939500" y="724200"/>
            <a:ext cx="4134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Get</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Post</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Put</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Delete</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Patch</a:t>
            </a:r>
            <a:endParaRPr>
              <a:solidFill>
                <a:srgbClr val="C5C5CC"/>
              </a:solidFill>
              <a:latin typeface="Varela Round"/>
              <a:ea typeface="Varela Round"/>
              <a:cs typeface="Varela Round"/>
              <a:sym typeface="Varela Rou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491" name="Shape 491"/>
        <p:cNvGrpSpPr/>
        <p:nvPr/>
      </p:nvGrpSpPr>
      <p:grpSpPr>
        <a:xfrm>
          <a:off x="0" y="0"/>
          <a:ext cx="0" cy="0"/>
          <a:chOff x="0" y="0"/>
          <a:chExt cx="0" cy="0"/>
        </a:xfrm>
      </p:grpSpPr>
      <p:sp>
        <p:nvSpPr>
          <p:cNvPr id="492" name="Google Shape;492;p3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Capabilities</a:t>
            </a:r>
            <a:endParaRPr/>
          </a:p>
        </p:txBody>
      </p:sp>
      <p:sp>
        <p:nvSpPr>
          <p:cNvPr id="493" name="Google Shape;493;p33"/>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2427105" y="3090700"/>
            <a:ext cx="2168100" cy="18990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5" name="Google Shape;495;p33"/>
          <p:cNvSpPr txBox="1"/>
          <p:nvPr/>
        </p:nvSpPr>
        <p:spPr>
          <a:xfrm>
            <a:off x="2473255" y="3090700"/>
            <a:ext cx="17913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78A2"/>
                </a:solidFill>
              </a:rPr>
              <a:t>Store Context</a:t>
            </a:r>
            <a:endParaRPr>
              <a:solidFill>
                <a:srgbClr val="3778A2"/>
              </a:solidFill>
            </a:endParaRPr>
          </a:p>
        </p:txBody>
      </p:sp>
      <p:sp>
        <p:nvSpPr>
          <p:cNvPr id="496" name="Google Shape;496;p33"/>
          <p:cNvSpPr/>
          <p:nvPr/>
        </p:nvSpPr>
        <p:spPr>
          <a:xfrm>
            <a:off x="3017625" y="3703600"/>
            <a:ext cx="892800" cy="368400"/>
          </a:xfrm>
          <a:prstGeom prst="rect">
            <a:avLst/>
          </a:prstGeom>
          <a:solidFill>
            <a:srgbClr val="3778A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Product</a:t>
            </a:r>
            <a:endParaRPr sz="1000">
              <a:solidFill>
                <a:srgbClr val="FFFFFF"/>
              </a:solidFill>
            </a:endParaRPr>
          </a:p>
        </p:txBody>
      </p:sp>
      <p:sp>
        <p:nvSpPr>
          <p:cNvPr id="497" name="Google Shape;497;p33"/>
          <p:cNvSpPr/>
          <p:nvPr/>
        </p:nvSpPr>
        <p:spPr>
          <a:xfrm>
            <a:off x="3017624" y="4227675"/>
            <a:ext cx="892800" cy="368400"/>
          </a:xfrm>
          <a:prstGeom prst="rect">
            <a:avLst/>
          </a:prstGeom>
          <a:solidFill>
            <a:srgbClr val="3778A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Category</a:t>
            </a:r>
            <a:endParaRPr sz="1000">
              <a:solidFill>
                <a:srgbClr val="FFFFFF"/>
              </a:solidFill>
            </a:endParaRPr>
          </a:p>
        </p:txBody>
      </p:sp>
      <p:sp>
        <p:nvSpPr>
          <p:cNvPr id="498" name="Google Shape;498;p33"/>
          <p:cNvSpPr/>
          <p:nvPr/>
        </p:nvSpPr>
        <p:spPr>
          <a:xfrm>
            <a:off x="2427125" y="1104713"/>
            <a:ext cx="2168100" cy="18990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9" name="Google Shape;499;p33"/>
          <p:cNvSpPr txBox="1"/>
          <p:nvPr/>
        </p:nvSpPr>
        <p:spPr>
          <a:xfrm>
            <a:off x="2473275" y="1104713"/>
            <a:ext cx="17913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Inventory</a:t>
            </a:r>
            <a:r>
              <a:rPr lang="en">
                <a:solidFill>
                  <a:srgbClr val="56855C"/>
                </a:solidFill>
              </a:rPr>
              <a:t> Context</a:t>
            </a:r>
            <a:endParaRPr>
              <a:solidFill>
                <a:srgbClr val="56855C"/>
              </a:solidFill>
            </a:endParaRPr>
          </a:p>
        </p:txBody>
      </p:sp>
      <p:sp>
        <p:nvSpPr>
          <p:cNvPr id="500" name="Google Shape;500;p33"/>
          <p:cNvSpPr/>
          <p:nvPr/>
        </p:nvSpPr>
        <p:spPr>
          <a:xfrm>
            <a:off x="3017625" y="1717625"/>
            <a:ext cx="892800" cy="3684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Pricing</a:t>
            </a:r>
            <a:endParaRPr sz="1000">
              <a:solidFill>
                <a:srgbClr val="FFFFFF"/>
              </a:solidFill>
            </a:endParaRPr>
          </a:p>
        </p:txBody>
      </p:sp>
      <p:sp>
        <p:nvSpPr>
          <p:cNvPr id="501" name="Google Shape;501;p33"/>
          <p:cNvSpPr/>
          <p:nvPr/>
        </p:nvSpPr>
        <p:spPr>
          <a:xfrm>
            <a:off x="3017625" y="2241725"/>
            <a:ext cx="892800" cy="3684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sp>
        <p:nvSpPr>
          <p:cNvPr id="502" name="Google Shape;502;p33"/>
          <p:cNvSpPr/>
          <p:nvPr/>
        </p:nvSpPr>
        <p:spPr>
          <a:xfrm>
            <a:off x="4690723" y="3090700"/>
            <a:ext cx="2168100" cy="18990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3" name="Google Shape;503;p33"/>
          <p:cNvSpPr txBox="1"/>
          <p:nvPr/>
        </p:nvSpPr>
        <p:spPr>
          <a:xfrm>
            <a:off x="4736873" y="3090700"/>
            <a:ext cx="17913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9138"/>
                </a:solidFill>
              </a:rPr>
              <a:t>Checkout</a:t>
            </a:r>
            <a:r>
              <a:rPr lang="en">
                <a:solidFill>
                  <a:srgbClr val="E69138"/>
                </a:solidFill>
              </a:rPr>
              <a:t> Context</a:t>
            </a:r>
            <a:endParaRPr>
              <a:solidFill>
                <a:srgbClr val="E69138"/>
              </a:solidFill>
            </a:endParaRPr>
          </a:p>
        </p:txBody>
      </p:sp>
      <p:sp>
        <p:nvSpPr>
          <p:cNvPr id="504" name="Google Shape;504;p33"/>
          <p:cNvSpPr/>
          <p:nvPr/>
        </p:nvSpPr>
        <p:spPr>
          <a:xfrm>
            <a:off x="5379825" y="3694275"/>
            <a:ext cx="892800" cy="368400"/>
          </a:xfrm>
          <a:prstGeom prst="rect">
            <a:avLst/>
          </a:prstGeom>
          <a:solidFill>
            <a:srgbClr val="E691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Cart</a:t>
            </a:r>
            <a:endParaRPr sz="1000">
              <a:solidFill>
                <a:srgbClr val="FFFFFF"/>
              </a:solidFill>
            </a:endParaRPr>
          </a:p>
        </p:txBody>
      </p:sp>
      <p:sp>
        <p:nvSpPr>
          <p:cNvPr id="505" name="Google Shape;505;p33"/>
          <p:cNvSpPr/>
          <p:nvPr/>
        </p:nvSpPr>
        <p:spPr>
          <a:xfrm>
            <a:off x="5379825" y="4227675"/>
            <a:ext cx="892800" cy="368400"/>
          </a:xfrm>
          <a:prstGeom prst="rect">
            <a:avLst/>
          </a:prstGeom>
          <a:solidFill>
            <a:srgbClr val="E691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Order</a:t>
            </a:r>
            <a:endParaRPr sz="1000">
              <a:solidFill>
                <a:srgbClr val="FFFFFF"/>
              </a:solidFill>
            </a:endParaRPr>
          </a:p>
        </p:txBody>
      </p:sp>
      <p:sp>
        <p:nvSpPr>
          <p:cNvPr id="506" name="Google Shape;506;p33"/>
          <p:cNvSpPr/>
          <p:nvPr/>
        </p:nvSpPr>
        <p:spPr>
          <a:xfrm>
            <a:off x="4690743" y="1104713"/>
            <a:ext cx="2168100" cy="18990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7" name="Google Shape;507;p33"/>
          <p:cNvSpPr txBox="1"/>
          <p:nvPr/>
        </p:nvSpPr>
        <p:spPr>
          <a:xfrm>
            <a:off x="4736893" y="1104713"/>
            <a:ext cx="17913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23737"/>
                </a:solidFill>
              </a:rPr>
              <a:t>Accounting</a:t>
            </a:r>
            <a:r>
              <a:rPr lang="en">
                <a:solidFill>
                  <a:srgbClr val="A23737"/>
                </a:solidFill>
              </a:rPr>
              <a:t> Context</a:t>
            </a:r>
            <a:endParaRPr>
              <a:solidFill>
                <a:srgbClr val="A23737"/>
              </a:solidFill>
            </a:endParaRPr>
          </a:p>
        </p:txBody>
      </p:sp>
      <p:sp>
        <p:nvSpPr>
          <p:cNvPr id="508" name="Google Shape;508;p33"/>
          <p:cNvSpPr/>
          <p:nvPr/>
        </p:nvSpPr>
        <p:spPr>
          <a:xfrm>
            <a:off x="5357450" y="1717625"/>
            <a:ext cx="915300" cy="3684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Custommer</a:t>
            </a:r>
            <a:endParaRPr sz="1000">
              <a:solidFill>
                <a:srgbClr val="FFFFFF"/>
              </a:solidFill>
            </a:endParaRPr>
          </a:p>
        </p:txBody>
      </p:sp>
      <p:sp>
        <p:nvSpPr>
          <p:cNvPr id="509" name="Google Shape;509;p33"/>
          <p:cNvSpPr/>
          <p:nvPr/>
        </p:nvSpPr>
        <p:spPr>
          <a:xfrm>
            <a:off x="5357450" y="2241725"/>
            <a:ext cx="915300" cy="3684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Address</a:t>
            </a:r>
            <a:endParaRPr sz="10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513" name="Shape 513"/>
        <p:cNvGrpSpPr/>
        <p:nvPr/>
      </p:nvGrpSpPr>
      <p:grpSpPr>
        <a:xfrm>
          <a:off x="0" y="0"/>
          <a:ext cx="0" cy="0"/>
          <a:chOff x="0" y="0"/>
          <a:chExt cx="0" cy="0"/>
        </a:xfrm>
      </p:grpSpPr>
      <p:sp>
        <p:nvSpPr>
          <p:cNvPr id="514" name="Google Shape;514;p34"/>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Communication</a:t>
            </a:r>
            <a:r>
              <a:rPr b="1" lang="en" sz="4200">
                <a:solidFill>
                  <a:srgbClr val="384B66"/>
                </a:solidFill>
              </a:rPr>
              <a:t> </a:t>
            </a:r>
            <a:endParaRPr sz="4000">
              <a:solidFill>
                <a:srgbClr val="384B66"/>
              </a:solidFill>
              <a:latin typeface="Varela Round"/>
              <a:ea typeface="Varela Round"/>
              <a:cs typeface="Varela Round"/>
              <a:sym typeface="Varela Rou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518" name="Shape 518"/>
        <p:cNvGrpSpPr/>
        <p:nvPr/>
      </p:nvGrpSpPr>
      <p:grpSpPr>
        <a:xfrm>
          <a:off x="0" y="0"/>
          <a:ext cx="0" cy="0"/>
          <a:chOff x="0" y="0"/>
          <a:chExt cx="0" cy="0"/>
        </a:xfrm>
      </p:grpSpPr>
      <p:grpSp>
        <p:nvGrpSpPr>
          <p:cNvPr id="519" name="Google Shape;519;p35"/>
          <p:cNvGrpSpPr/>
          <p:nvPr/>
        </p:nvGrpSpPr>
        <p:grpSpPr>
          <a:xfrm>
            <a:off x="428700" y="1683638"/>
            <a:ext cx="8294625" cy="1026169"/>
            <a:chOff x="424814" y="1177868"/>
            <a:chExt cx="8294625" cy="849900"/>
          </a:xfrm>
        </p:grpSpPr>
        <p:sp>
          <p:nvSpPr>
            <p:cNvPr id="520" name="Google Shape;520;p35"/>
            <p:cNvSpPr/>
            <p:nvPr/>
          </p:nvSpPr>
          <p:spPr>
            <a:xfrm>
              <a:off x="2440139" y="1177868"/>
              <a:ext cx="62793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424814" y="1177868"/>
              <a:ext cx="2422500" cy="849900"/>
            </a:xfrm>
            <a:prstGeom prst="homePlate">
              <a:avLst>
                <a:gd fmla="val 26719" name="adj"/>
              </a:avLst>
            </a:prstGeom>
            <a:solidFill>
              <a:srgbClr val="C5C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35"/>
          <p:cNvGrpSpPr/>
          <p:nvPr/>
        </p:nvGrpSpPr>
        <p:grpSpPr>
          <a:xfrm>
            <a:off x="428711" y="2928595"/>
            <a:ext cx="8294625" cy="1238814"/>
            <a:chOff x="424814" y="1177868"/>
            <a:chExt cx="8294625" cy="849900"/>
          </a:xfrm>
        </p:grpSpPr>
        <p:sp>
          <p:nvSpPr>
            <p:cNvPr id="523" name="Google Shape;523;p35"/>
            <p:cNvSpPr/>
            <p:nvPr/>
          </p:nvSpPr>
          <p:spPr>
            <a:xfrm>
              <a:off x="2440139" y="1177868"/>
              <a:ext cx="62793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424814" y="1177868"/>
              <a:ext cx="2422500" cy="849900"/>
            </a:xfrm>
            <a:prstGeom prst="homePlate">
              <a:avLst>
                <a:gd fmla="val 26719" name="adj"/>
              </a:avLst>
            </a:prstGeom>
            <a:solidFill>
              <a:srgbClr val="C5C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a:t>
            </a:r>
            <a:r>
              <a:rPr lang="en"/>
              <a:t> Styles</a:t>
            </a:r>
            <a:endParaRPr/>
          </a:p>
        </p:txBody>
      </p:sp>
      <p:sp>
        <p:nvSpPr>
          <p:cNvPr id="526" name="Google Shape;526;p35"/>
          <p:cNvSpPr txBox="1"/>
          <p:nvPr>
            <p:ph idx="4294967295" type="body"/>
          </p:nvPr>
        </p:nvSpPr>
        <p:spPr>
          <a:xfrm>
            <a:off x="539675" y="1685375"/>
            <a:ext cx="1994400" cy="1026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384B66"/>
                </a:solidFill>
                <a:latin typeface="Varela Round"/>
                <a:ea typeface="Varela Round"/>
                <a:cs typeface="Varela Round"/>
                <a:sym typeface="Varela Round"/>
              </a:rPr>
              <a:t>Synchronous</a:t>
            </a:r>
            <a:endParaRPr b="1">
              <a:solidFill>
                <a:srgbClr val="384B66"/>
              </a:solidFill>
              <a:latin typeface="Varela Round"/>
              <a:ea typeface="Varela Round"/>
              <a:cs typeface="Varela Round"/>
              <a:sym typeface="Varela Round"/>
            </a:endParaRPr>
          </a:p>
        </p:txBody>
      </p:sp>
      <p:sp>
        <p:nvSpPr>
          <p:cNvPr id="527" name="Google Shape;527;p35"/>
          <p:cNvSpPr txBox="1"/>
          <p:nvPr>
            <p:ph idx="4294967295" type="body"/>
          </p:nvPr>
        </p:nvSpPr>
        <p:spPr>
          <a:xfrm>
            <a:off x="615875" y="2897200"/>
            <a:ext cx="1918200" cy="1026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384B66"/>
                </a:solidFill>
                <a:latin typeface="Varela Round"/>
                <a:ea typeface="Varela Round"/>
                <a:cs typeface="Varela Round"/>
                <a:sym typeface="Varela Round"/>
              </a:rPr>
              <a:t>Asynchronous</a:t>
            </a:r>
            <a:endParaRPr b="1">
              <a:solidFill>
                <a:srgbClr val="384B66"/>
              </a:solidFill>
              <a:latin typeface="Varela Round"/>
              <a:ea typeface="Varela Round"/>
              <a:cs typeface="Varela Round"/>
              <a:sym typeface="Varela Round"/>
            </a:endParaRPr>
          </a:p>
        </p:txBody>
      </p:sp>
      <p:graphicFrame>
        <p:nvGraphicFramePr>
          <p:cNvPr id="528" name="Google Shape;528;p35"/>
          <p:cNvGraphicFramePr/>
          <p:nvPr/>
        </p:nvGraphicFramePr>
        <p:xfrm>
          <a:off x="2990775" y="1970075"/>
          <a:ext cx="3000000" cy="3000000"/>
        </p:xfrm>
        <a:graphic>
          <a:graphicData uri="http://schemas.openxmlformats.org/drawingml/2006/table">
            <a:tbl>
              <a:tblPr>
                <a:noFill/>
                <a:tableStyleId>{6EB28B90-26AE-4EDC-BDCE-C190FD8F1FFC}</a:tableStyleId>
              </a:tblPr>
              <a:tblGrid>
                <a:gridCol w="2940125"/>
                <a:gridCol w="2648825"/>
              </a:tblGrid>
              <a:tr h="447975">
                <a:tc>
                  <a:txBody>
                    <a:bodyPr/>
                    <a:lstStyle/>
                    <a:p>
                      <a:pPr indent="0" lvl="0" marL="0" rtl="0" algn="l">
                        <a:spcBef>
                          <a:spcPts val="0"/>
                        </a:spcBef>
                        <a:spcAft>
                          <a:spcPts val="0"/>
                        </a:spcAft>
                        <a:buNone/>
                      </a:pPr>
                      <a:r>
                        <a:rPr b="1" lang="en" sz="1600">
                          <a:solidFill>
                            <a:srgbClr val="384B66"/>
                          </a:solidFill>
                          <a:latin typeface="Varela Round"/>
                          <a:ea typeface="Varela Round"/>
                          <a:cs typeface="Varela Round"/>
                          <a:sym typeface="Varela Round"/>
                        </a:rPr>
                        <a:t>Request / Response</a:t>
                      </a:r>
                      <a:endParaRPr b="1" sz="1600">
                        <a:solidFill>
                          <a:srgbClr val="384B66"/>
                        </a:solidFill>
                        <a:latin typeface="Varela Round"/>
                        <a:ea typeface="Varela Round"/>
                        <a:cs typeface="Varela Round"/>
                        <a:sym typeface="Varela Round"/>
                      </a:endParaRPr>
                    </a:p>
                  </a:txBody>
                  <a:tcPr marT="91425" marB="91425" marR="91425" marL="91425">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rgbClr val="384B66"/>
                          </a:solidFill>
                          <a:latin typeface="Varela Round"/>
                          <a:ea typeface="Varela Round"/>
                          <a:cs typeface="Varela Round"/>
                          <a:sym typeface="Varela Round"/>
                        </a:rPr>
                        <a:t>--</a:t>
                      </a:r>
                      <a:endParaRPr b="1" sz="1600">
                        <a:solidFill>
                          <a:srgbClr val="384B66"/>
                        </a:solidFill>
                        <a:latin typeface="Varela Round"/>
                        <a:ea typeface="Varela Round"/>
                        <a:cs typeface="Varela Round"/>
                        <a:sym typeface="Varela Round"/>
                      </a:endParaRPr>
                    </a:p>
                  </a:txBody>
                  <a:tcPr marT="91425" marB="91425" marR="91425" marL="91425">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graphicFrame>
        <p:nvGraphicFramePr>
          <p:cNvPr id="529" name="Google Shape;529;p35"/>
          <p:cNvGraphicFramePr/>
          <p:nvPr/>
        </p:nvGraphicFramePr>
        <p:xfrm>
          <a:off x="2976975" y="2999085"/>
          <a:ext cx="3000000" cy="3000000"/>
        </p:xfrm>
        <a:graphic>
          <a:graphicData uri="http://schemas.openxmlformats.org/drawingml/2006/table">
            <a:tbl>
              <a:tblPr>
                <a:noFill/>
                <a:tableStyleId>{6EB28B90-26AE-4EDC-BDCE-C190FD8F1FFC}</a:tableStyleId>
              </a:tblPr>
              <a:tblGrid>
                <a:gridCol w="2982250"/>
                <a:gridCol w="2606700"/>
              </a:tblGrid>
              <a:tr h="315000">
                <a:tc>
                  <a:txBody>
                    <a:bodyPr/>
                    <a:lstStyle/>
                    <a:p>
                      <a:pPr indent="0" lvl="0" marL="0" rtl="0" algn="l">
                        <a:spcBef>
                          <a:spcPts val="0"/>
                        </a:spcBef>
                        <a:spcAft>
                          <a:spcPts val="0"/>
                        </a:spcAft>
                        <a:buNone/>
                      </a:pPr>
                      <a:r>
                        <a:rPr b="1" lang="en" sz="1600">
                          <a:solidFill>
                            <a:srgbClr val="384B66"/>
                          </a:solidFill>
                          <a:latin typeface="Varela Round"/>
                          <a:ea typeface="Varela Round"/>
                          <a:cs typeface="Varela Round"/>
                          <a:sym typeface="Varela Round"/>
                        </a:rPr>
                        <a:t>Notification</a:t>
                      </a:r>
                      <a:endParaRPr b="1" sz="1600">
                        <a:solidFill>
                          <a:srgbClr val="384B66"/>
                        </a:solidFill>
                        <a:latin typeface="Varela Round"/>
                        <a:ea typeface="Varela Round"/>
                        <a:cs typeface="Varela Round"/>
                        <a:sym typeface="Varela Round"/>
                      </a:endParaRPr>
                    </a:p>
                  </a:txBody>
                  <a:tcPr marT="91425" marB="91425" marR="91425" marL="91425">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tcPr>
                </a:tc>
                <a:tc>
                  <a:txBody>
                    <a:bodyPr/>
                    <a:lstStyle/>
                    <a:p>
                      <a:pPr indent="0" lvl="0" marL="0" rtl="0" algn="l">
                        <a:spcBef>
                          <a:spcPts val="0"/>
                        </a:spcBef>
                        <a:spcAft>
                          <a:spcPts val="0"/>
                        </a:spcAft>
                        <a:buNone/>
                      </a:pPr>
                      <a:r>
                        <a:rPr b="1" lang="en" sz="1600">
                          <a:solidFill>
                            <a:srgbClr val="384B66"/>
                          </a:solidFill>
                          <a:latin typeface="Varela Round"/>
                          <a:ea typeface="Varela Round"/>
                          <a:cs typeface="Varela Round"/>
                          <a:sym typeface="Varela Round"/>
                        </a:rPr>
                        <a:t>Publish / Subscribe</a:t>
                      </a:r>
                      <a:endParaRPr b="1" sz="1600">
                        <a:solidFill>
                          <a:srgbClr val="384B66"/>
                        </a:solidFill>
                        <a:latin typeface="Varela Round"/>
                        <a:ea typeface="Varela Round"/>
                        <a:cs typeface="Varela Round"/>
                        <a:sym typeface="Varela Round"/>
                      </a:endParaRPr>
                    </a:p>
                  </a:txBody>
                  <a:tcPr marT="91425" marB="91425" marR="91425" marL="91425">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tcPr>
                </a:tc>
              </a:tr>
              <a:tr h="317800">
                <a:tc>
                  <a:txBody>
                    <a:bodyPr/>
                    <a:lstStyle/>
                    <a:p>
                      <a:pPr indent="0" lvl="0" marL="0" rtl="0" algn="l">
                        <a:spcBef>
                          <a:spcPts val="0"/>
                        </a:spcBef>
                        <a:spcAft>
                          <a:spcPts val="0"/>
                        </a:spcAft>
                        <a:buNone/>
                      </a:pPr>
                      <a:r>
                        <a:rPr b="1" lang="en" sz="1600">
                          <a:solidFill>
                            <a:srgbClr val="384B66"/>
                          </a:solidFill>
                          <a:latin typeface="Varela Round"/>
                          <a:ea typeface="Varela Round"/>
                          <a:cs typeface="Varela Round"/>
                          <a:sym typeface="Varela Round"/>
                        </a:rPr>
                        <a:t>Request / Async response</a:t>
                      </a:r>
                      <a:endParaRPr b="1" sz="1600">
                        <a:solidFill>
                          <a:srgbClr val="384B66"/>
                        </a:solidFill>
                        <a:latin typeface="Varela Round"/>
                        <a:ea typeface="Varela Round"/>
                        <a:cs typeface="Varela Round"/>
                        <a:sym typeface="Varela Round"/>
                      </a:endParaRPr>
                    </a:p>
                  </a:txBody>
                  <a:tcPr marT="91425" marB="91425" marR="91425" marL="91425">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rgbClr val="384B66"/>
                          </a:solidFill>
                          <a:latin typeface="Varela Round"/>
                          <a:ea typeface="Varela Round"/>
                          <a:cs typeface="Varela Round"/>
                          <a:sym typeface="Varela Round"/>
                        </a:rPr>
                        <a:t>Publish / Async response</a:t>
                      </a:r>
                      <a:endParaRPr b="1" sz="1600">
                        <a:solidFill>
                          <a:srgbClr val="384B66"/>
                        </a:solidFill>
                        <a:latin typeface="Varela Round"/>
                        <a:ea typeface="Varela Round"/>
                        <a:cs typeface="Varela Round"/>
                        <a:sym typeface="Varela Round"/>
                      </a:endParaRPr>
                    </a:p>
                  </a:txBody>
                  <a:tcPr marT="91425" marB="91425" marR="91425" marL="91425">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graphicFrame>
        <p:nvGraphicFramePr>
          <p:cNvPr id="530" name="Google Shape;530;p35"/>
          <p:cNvGraphicFramePr/>
          <p:nvPr/>
        </p:nvGraphicFramePr>
        <p:xfrm>
          <a:off x="2973875" y="1251316"/>
          <a:ext cx="3000000" cy="3000000"/>
        </p:xfrm>
        <a:graphic>
          <a:graphicData uri="http://schemas.openxmlformats.org/drawingml/2006/table">
            <a:tbl>
              <a:tblPr>
                <a:noFill/>
                <a:tableStyleId>{6EB28B90-26AE-4EDC-BDCE-C190FD8F1FFC}</a:tableStyleId>
              </a:tblPr>
              <a:tblGrid>
                <a:gridCol w="2934275"/>
                <a:gridCol w="2506225"/>
              </a:tblGrid>
              <a:tr h="378700">
                <a:tc>
                  <a:txBody>
                    <a:bodyPr/>
                    <a:lstStyle/>
                    <a:p>
                      <a:pPr indent="0" lvl="0" marL="0" rtl="0" algn="l">
                        <a:spcBef>
                          <a:spcPts val="0"/>
                        </a:spcBef>
                        <a:spcAft>
                          <a:spcPts val="0"/>
                        </a:spcAft>
                        <a:buNone/>
                      </a:pPr>
                      <a:r>
                        <a:rPr b="1" lang="en" sz="1600">
                          <a:solidFill>
                            <a:srgbClr val="FFFFFF"/>
                          </a:solidFill>
                          <a:latin typeface="Varela Round"/>
                          <a:ea typeface="Varela Round"/>
                          <a:cs typeface="Varela Round"/>
                          <a:sym typeface="Varela Round"/>
                        </a:rPr>
                        <a:t>One-to-One</a:t>
                      </a:r>
                      <a:endParaRPr b="1" sz="1600">
                        <a:solidFill>
                          <a:srgbClr val="FFFFFF"/>
                        </a:solidFill>
                        <a:latin typeface="Varela Round"/>
                        <a:ea typeface="Varela Round"/>
                        <a:cs typeface="Varela Round"/>
                        <a:sym typeface="Varela Round"/>
                      </a:endParaRPr>
                    </a:p>
                  </a:txBody>
                  <a:tcPr marT="91425" marB="91425" marR="91425" marL="91425">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rgbClr val="FFFFFF"/>
                          </a:solidFill>
                          <a:latin typeface="Varela Round"/>
                          <a:ea typeface="Varela Round"/>
                          <a:cs typeface="Varela Round"/>
                          <a:sym typeface="Varela Round"/>
                        </a:rPr>
                        <a:t>One-to-Many</a:t>
                      </a:r>
                      <a:endParaRPr b="1" sz="1600">
                        <a:solidFill>
                          <a:srgbClr val="FFFFFF"/>
                        </a:solidFill>
                        <a:latin typeface="Varela Round"/>
                        <a:ea typeface="Varela Round"/>
                        <a:cs typeface="Varela Round"/>
                        <a:sym typeface="Varela Round"/>
                      </a:endParaRPr>
                    </a:p>
                  </a:txBody>
                  <a:tcPr marT="91425" marB="91425" marR="91425" marL="91425">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cxnSp>
        <p:nvCxnSpPr>
          <p:cNvPr id="531" name="Google Shape;531;p35"/>
          <p:cNvCxnSpPr/>
          <p:nvPr/>
        </p:nvCxnSpPr>
        <p:spPr>
          <a:xfrm>
            <a:off x="3071525" y="3445375"/>
            <a:ext cx="5433900" cy="0"/>
          </a:xfrm>
          <a:prstGeom prst="straightConnector1">
            <a:avLst/>
          </a:prstGeom>
          <a:noFill/>
          <a:ln cap="flat" cmpd="sng" w="9525">
            <a:solidFill>
              <a:srgbClr val="C5C5CC"/>
            </a:solidFill>
            <a:prstDash val="lgDash"/>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535" name="Shape 535"/>
        <p:cNvGrpSpPr/>
        <p:nvPr/>
      </p:nvGrpSpPr>
      <p:grpSpPr>
        <a:xfrm>
          <a:off x="0" y="0"/>
          <a:ext cx="0" cy="0"/>
          <a:chOff x="0" y="0"/>
          <a:chExt cx="0" cy="0"/>
        </a:xfrm>
      </p:grpSpPr>
      <p:sp>
        <p:nvSpPr>
          <p:cNvPr id="536" name="Google Shape;536;p3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Point-to-point style</a:t>
            </a:r>
            <a:endParaRPr/>
          </a:p>
        </p:txBody>
      </p:sp>
      <p:sp>
        <p:nvSpPr>
          <p:cNvPr id="537" name="Google Shape;537;p36"/>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36"/>
          <p:cNvGrpSpPr/>
          <p:nvPr/>
        </p:nvGrpSpPr>
        <p:grpSpPr>
          <a:xfrm>
            <a:off x="5394094" y="2182846"/>
            <a:ext cx="3465135" cy="365112"/>
            <a:chOff x="2429975" y="1600712"/>
            <a:chExt cx="3866475" cy="407400"/>
          </a:xfrm>
        </p:grpSpPr>
        <p:sp>
          <p:nvSpPr>
            <p:cNvPr id="539" name="Google Shape;539;p36"/>
            <p:cNvSpPr/>
            <p:nvPr/>
          </p:nvSpPr>
          <p:spPr>
            <a:xfrm>
              <a:off x="3141350" y="1600712"/>
              <a:ext cx="3155100" cy="407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endParaRPr b="1" sz="1200">
                <a:solidFill>
                  <a:srgbClr val="FFFFFF"/>
                </a:solidFill>
              </a:endParaRPr>
            </a:p>
          </p:txBody>
        </p:sp>
        <p:sp>
          <p:nvSpPr>
            <p:cNvPr id="540" name="Google Shape;540;p36"/>
            <p:cNvSpPr/>
            <p:nvPr/>
          </p:nvSpPr>
          <p:spPr>
            <a:xfrm>
              <a:off x="2429975" y="16667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grpSp>
        <p:nvGrpSpPr>
          <p:cNvPr id="541" name="Google Shape;541;p36"/>
          <p:cNvGrpSpPr/>
          <p:nvPr/>
        </p:nvGrpSpPr>
        <p:grpSpPr>
          <a:xfrm>
            <a:off x="3268167" y="1496394"/>
            <a:ext cx="3466316" cy="365112"/>
            <a:chOff x="2429975" y="2334595"/>
            <a:chExt cx="3867792" cy="407400"/>
          </a:xfrm>
        </p:grpSpPr>
        <p:sp>
          <p:nvSpPr>
            <p:cNvPr id="542" name="Google Shape;542;p36"/>
            <p:cNvSpPr/>
            <p:nvPr/>
          </p:nvSpPr>
          <p:spPr>
            <a:xfrm>
              <a:off x="3142667" y="2334595"/>
              <a:ext cx="3155100" cy="4074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Accounting microservice</a:t>
              </a:r>
              <a:endParaRPr b="1" sz="1200">
                <a:solidFill>
                  <a:srgbClr val="FFFFFF"/>
                </a:solidFill>
              </a:endParaRPr>
            </a:p>
          </p:txBody>
        </p:sp>
        <p:sp>
          <p:nvSpPr>
            <p:cNvPr id="543" name="Google Shape;543;p36"/>
            <p:cNvSpPr/>
            <p:nvPr/>
          </p:nvSpPr>
          <p:spPr>
            <a:xfrm>
              <a:off x="2429975" y="2408013"/>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grpSp>
        <p:nvGrpSpPr>
          <p:cNvPr id="544" name="Google Shape;544;p36"/>
          <p:cNvGrpSpPr/>
          <p:nvPr/>
        </p:nvGrpSpPr>
        <p:grpSpPr>
          <a:xfrm>
            <a:off x="4486597" y="3902854"/>
            <a:ext cx="3466316" cy="365112"/>
            <a:chOff x="2429975" y="3061819"/>
            <a:chExt cx="3867792" cy="407400"/>
          </a:xfrm>
        </p:grpSpPr>
        <p:sp>
          <p:nvSpPr>
            <p:cNvPr id="545" name="Google Shape;545;p36"/>
            <p:cNvSpPr/>
            <p:nvPr/>
          </p:nvSpPr>
          <p:spPr>
            <a:xfrm>
              <a:off x="3142667" y="3061819"/>
              <a:ext cx="3155100" cy="4074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Checkout</a:t>
              </a:r>
              <a:r>
                <a:rPr b="1" lang="en" sz="1200">
                  <a:solidFill>
                    <a:srgbClr val="FFFFFF"/>
                  </a:solidFill>
                </a:rPr>
                <a:t> microservice</a:t>
              </a:r>
              <a:endParaRPr b="1" sz="1200">
                <a:solidFill>
                  <a:srgbClr val="FFFFFF"/>
                </a:solidFill>
              </a:endParaRPr>
            </a:p>
          </p:txBody>
        </p:sp>
        <p:sp>
          <p:nvSpPr>
            <p:cNvPr id="546" name="Google Shape;546;p36"/>
            <p:cNvSpPr/>
            <p:nvPr/>
          </p:nvSpPr>
          <p:spPr>
            <a:xfrm>
              <a:off x="2429975" y="3135237"/>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sp>
        <p:nvSpPr>
          <p:cNvPr id="547" name="Google Shape;547;p36"/>
          <p:cNvSpPr/>
          <p:nvPr/>
        </p:nvSpPr>
        <p:spPr>
          <a:xfrm>
            <a:off x="1049400" y="2758925"/>
            <a:ext cx="1090800" cy="324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Consumer</a:t>
            </a:r>
            <a:endParaRPr sz="1200">
              <a:solidFill>
                <a:srgbClr val="666666"/>
              </a:solidFill>
            </a:endParaRPr>
          </a:p>
        </p:txBody>
      </p:sp>
      <p:cxnSp>
        <p:nvCxnSpPr>
          <p:cNvPr id="548" name="Google Shape;548;p36"/>
          <p:cNvCxnSpPr>
            <a:stCxn id="547" idx="3"/>
            <a:endCxn id="543" idx="1"/>
          </p:cNvCxnSpPr>
          <p:nvPr/>
        </p:nvCxnSpPr>
        <p:spPr>
          <a:xfrm flipH="1" rot="10800000">
            <a:off x="2140200" y="1679825"/>
            <a:ext cx="1128000" cy="1241400"/>
          </a:xfrm>
          <a:prstGeom prst="straightConnector1">
            <a:avLst/>
          </a:prstGeom>
          <a:noFill/>
          <a:ln cap="flat" cmpd="sng" w="9525">
            <a:solidFill>
              <a:srgbClr val="000000"/>
            </a:solidFill>
            <a:prstDash val="solid"/>
            <a:round/>
            <a:headEnd len="med" w="med" type="none"/>
            <a:tailEnd len="med" w="med" type="none"/>
          </a:ln>
        </p:spPr>
      </p:cxnSp>
      <p:cxnSp>
        <p:nvCxnSpPr>
          <p:cNvPr id="549" name="Google Shape;549;p36"/>
          <p:cNvCxnSpPr>
            <a:stCxn id="547" idx="3"/>
            <a:endCxn id="540" idx="1"/>
          </p:cNvCxnSpPr>
          <p:nvPr/>
        </p:nvCxnSpPr>
        <p:spPr>
          <a:xfrm flipH="1" rot="10800000">
            <a:off x="2140200" y="2359625"/>
            <a:ext cx="3253800" cy="561600"/>
          </a:xfrm>
          <a:prstGeom prst="straightConnector1">
            <a:avLst/>
          </a:prstGeom>
          <a:noFill/>
          <a:ln cap="flat" cmpd="sng" w="9525">
            <a:solidFill>
              <a:srgbClr val="000000"/>
            </a:solidFill>
            <a:prstDash val="solid"/>
            <a:round/>
            <a:headEnd len="med" w="med" type="none"/>
            <a:tailEnd len="med" w="med" type="none"/>
          </a:ln>
        </p:spPr>
      </p:cxnSp>
      <p:cxnSp>
        <p:nvCxnSpPr>
          <p:cNvPr id="550" name="Google Shape;550;p36"/>
          <p:cNvCxnSpPr>
            <a:stCxn id="547" idx="3"/>
            <a:endCxn id="551" idx="1"/>
          </p:cNvCxnSpPr>
          <p:nvPr/>
        </p:nvCxnSpPr>
        <p:spPr>
          <a:xfrm>
            <a:off x="2140200" y="2921225"/>
            <a:ext cx="1590300" cy="243000"/>
          </a:xfrm>
          <a:prstGeom prst="straightConnector1">
            <a:avLst/>
          </a:prstGeom>
          <a:noFill/>
          <a:ln cap="flat" cmpd="sng" w="9525">
            <a:solidFill>
              <a:srgbClr val="000000"/>
            </a:solidFill>
            <a:prstDash val="solid"/>
            <a:round/>
            <a:headEnd len="med" w="med" type="none"/>
            <a:tailEnd len="med" w="med" type="none"/>
          </a:ln>
        </p:spPr>
      </p:cxnSp>
      <p:cxnSp>
        <p:nvCxnSpPr>
          <p:cNvPr id="552" name="Google Shape;552;p36"/>
          <p:cNvCxnSpPr>
            <a:stCxn id="547" idx="3"/>
            <a:endCxn id="546" idx="1"/>
          </p:cNvCxnSpPr>
          <p:nvPr/>
        </p:nvCxnSpPr>
        <p:spPr>
          <a:xfrm>
            <a:off x="2140200" y="2921225"/>
            <a:ext cx="2346300" cy="1165200"/>
          </a:xfrm>
          <a:prstGeom prst="straightConnector1">
            <a:avLst/>
          </a:prstGeom>
          <a:noFill/>
          <a:ln cap="flat" cmpd="sng" w="9525">
            <a:solidFill>
              <a:srgbClr val="000000"/>
            </a:solidFill>
            <a:prstDash val="solid"/>
            <a:round/>
            <a:headEnd len="med" w="med" type="none"/>
            <a:tailEnd len="med" w="med" type="none"/>
          </a:ln>
        </p:spPr>
      </p:cxnSp>
      <p:cxnSp>
        <p:nvCxnSpPr>
          <p:cNvPr id="553" name="Google Shape;553;p36"/>
          <p:cNvCxnSpPr>
            <a:stCxn id="543" idx="2"/>
            <a:endCxn id="551" idx="0"/>
          </p:cNvCxnSpPr>
          <p:nvPr/>
        </p:nvCxnSpPr>
        <p:spPr>
          <a:xfrm>
            <a:off x="3617819" y="1797443"/>
            <a:ext cx="462300" cy="1248900"/>
          </a:xfrm>
          <a:prstGeom prst="straightConnector1">
            <a:avLst/>
          </a:prstGeom>
          <a:noFill/>
          <a:ln cap="flat" cmpd="sng" w="9525">
            <a:solidFill>
              <a:srgbClr val="000000"/>
            </a:solidFill>
            <a:prstDash val="solid"/>
            <a:round/>
            <a:headEnd len="med" w="med" type="none"/>
            <a:tailEnd len="med" w="med" type="none"/>
          </a:ln>
        </p:spPr>
      </p:cxnSp>
      <p:cxnSp>
        <p:nvCxnSpPr>
          <p:cNvPr id="554" name="Google Shape;554;p36"/>
          <p:cNvCxnSpPr>
            <a:stCxn id="540" idx="2"/>
            <a:endCxn id="551" idx="0"/>
          </p:cNvCxnSpPr>
          <p:nvPr/>
        </p:nvCxnSpPr>
        <p:spPr>
          <a:xfrm flipH="1">
            <a:off x="4079947" y="2477259"/>
            <a:ext cx="1663800" cy="569100"/>
          </a:xfrm>
          <a:prstGeom prst="straightConnector1">
            <a:avLst/>
          </a:prstGeom>
          <a:noFill/>
          <a:ln cap="flat" cmpd="sng" w="9525">
            <a:solidFill>
              <a:srgbClr val="000000"/>
            </a:solidFill>
            <a:prstDash val="solid"/>
            <a:round/>
            <a:headEnd len="med" w="med" type="none"/>
            <a:tailEnd len="med" w="med" type="none"/>
          </a:ln>
        </p:spPr>
      </p:cxnSp>
      <p:cxnSp>
        <p:nvCxnSpPr>
          <p:cNvPr id="555" name="Google Shape;555;p36"/>
          <p:cNvCxnSpPr>
            <a:stCxn id="551" idx="2"/>
            <a:endCxn id="546" idx="0"/>
          </p:cNvCxnSpPr>
          <p:nvPr/>
        </p:nvCxnSpPr>
        <p:spPr>
          <a:xfrm>
            <a:off x="4080036" y="3281742"/>
            <a:ext cx="756300" cy="687000"/>
          </a:xfrm>
          <a:prstGeom prst="straightConnector1">
            <a:avLst/>
          </a:prstGeom>
          <a:noFill/>
          <a:ln cap="flat" cmpd="sng" w="9525">
            <a:solidFill>
              <a:srgbClr val="000000"/>
            </a:solidFill>
            <a:prstDash val="solid"/>
            <a:round/>
            <a:headEnd len="med" w="med" type="none"/>
            <a:tailEnd len="med" w="med" type="none"/>
          </a:ln>
        </p:spPr>
      </p:cxnSp>
      <p:cxnSp>
        <p:nvCxnSpPr>
          <p:cNvPr id="556" name="Google Shape;556;p36"/>
          <p:cNvCxnSpPr>
            <a:stCxn id="540" idx="2"/>
            <a:endCxn id="546" idx="0"/>
          </p:cNvCxnSpPr>
          <p:nvPr/>
        </p:nvCxnSpPr>
        <p:spPr>
          <a:xfrm flipH="1">
            <a:off x="4836247" y="2477259"/>
            <a:ext cx="907500" cy="1491300"/>
          </a:xfrm>
          <a:prstGeom prst="straightConnector1">
            <a:avLst/>
          </a:prstGeom>
          <a:noFill/>
          <a:ln cap="flat" cmpd="sng" w="9525">
            <a:solidFill>
              <a:srgbClr val="000000"/>
            </a:solidFill>
            <a:prstDash val="solid"/>
            <a:round/>
            <a:headEnd len="med" w="med" type="none"/>
            <a:tailEnd len="med" w="med" type="none"/>
          </a:ln>
        </p:spPr>
      </p:cxnSp>
      <p:grpSp>
        <p:nvGrpSpPr>
          <p:cNvPr id="557" name="Google Shape;557;p36"/>
          <p:cNvGrpSpPr/>
          <p:nvPr/>
        </p:nvGrpSpPr>
        <p:grpSpPr>
          <a:xfrm>
            <a:off x="3730383" y="2974506"/>
            <a:ext cx="3466316" cy="365112"/>
            <a:chOff x="2429975" y="3796203"/>
            <a:chExt cx="3867792" cy="407400"/>
          </a:xfrm>
        </p:grpSpPr>
        <p:sp>
          <p:nvSpPr>
            <p:cNvPr id="558" name="Google Shape;558;p36"/>
            <p:cNvSpPr/>
            <p:nvPr/>
          </p:nvSpPr>
          <p:spPr>
            <a:xfrm>
              <a:off x="3142667" y="3796203"/>
              <a:ext cx="3155100" cy="407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Store microservice</a:t>
              </a:r>
              <a:endParaRPr b="1" sz="1200">
                <a:solidFill>
                  <a:srgbClr val="FFFFFF"/>
                </a:solidFill>
              </a:endParaRPr>
            </a:p>
          </p:txBody>
        </p:sp>
        <p:sp>
          <p:nvSpPr>
            <p:cNvPr id="551" name="Google Shape;551;p36"/>
            <p:cNvSpPr/>
            <p:nvPr/>
          </p:nvSpPr>
          <p:spPr>
            <a:xfrm>
              <a:off x="2429975" y="38765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562" name="Shape 562"/>
        <p:cNvGrpSpPr/>
        <p:nvPr/>
      </p:nvGrpSpPr>
      <p:grpSpPr>
        <a:xfrm>
          <a:off x="0" y="0"/>
          <a:ext cx="0" cy="0"/>
          <a:chOff x="0" y="0"/>
          <a:chExt cx="0" cy="0"/>
        </a:xfrm>
      </p:grpSpPr>
      <p:sp>
        <p:nvSpPr>
          <p:cNvPr id="563" name="Google Shape;563;p3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Api-Gateway style</a:t>
            </a:r>
            <a:endParaRPr/>
          </a:p>
        </p:txBody>
      </p:sp>
      <p:sp>
        <p:nvSpPr>
          <p:cNvPr id="564" name="Google Shape;564;p37"/>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37"/>
          <p:cNvGrpSpPr/>
          <p:nvPr/>
        </p:nvGrpSpPr>
        <p:grpSpPr>
          <a:xfrm>
            <a:off x="5248598" y="2335246"/>
            <a:ext cx="3465135" cy="365112"/>
            <a:chOff x="2429975" y="1600712"/>
            <a:chExt cx="3866475" cy="407400"/>
          </a:xfrm>
        </p:grpSpPr>
        <p:sp>
          <p:nvSpPr>
            <p:cNvPr id="566" name="Google Shape;566;p37"/>
            <p:cNvSpPr/>
            <p:nvPr/>
          </p:nvSpPr>
          <p:spPr>
            <a:xfrm>
              <a:off x="3141350" y="1600712"/>
              <a:ext cx="3155100" cy="407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endParaRPr b="1" sz="1200">
                <a:solidFill>
                  <a:srgbClr val="FFFFFF"/>
                </a:solidFill>
              </a:endParaRPr>
            </a:p>
          </p:txBody>
        </p:sp>
        <p:sp>
          <p:nvSpPr>
            <p:cNvPr id="567" name="Google Shape;567;p37"/>
            <p:cNvSpPr/>
            <p:nvPr/>
          </p:nvSpPr>
          <p:spPr>
            <a:xfrm>
              <a:off x="2429975" y="16667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grpSp>
        <p:nvGrpSpPr>
          <p:cNvPr id="568" name="Google Shape;568;p37"/>
          <p:cNvGrpSpPr/>
          <p:nvPr/>
        </p:nvGrpSpPr>
        <p:grpSpPr>
          <a:xfrm>
            <a:off x="5242207" y="1517106"/>
            <a:ext cx="3466316" cy="365112"/>
            <a:chOff x="2429975" y="2334595"/>
            <a:chExt cx="3867792" cy="407400"/>
          </a:xfrm>
        </p:grpSpPr>
        <p:sp>
          <p:nvSpPr>
            <p:cNvPr id="569" name="Google Shape;569;p37"/>
            <p:cNvSpPr/>
            <p:nvPr/>
          </p:nvSpPr>
          <p:spPr>
            <a:xfrm>
              <a:off x="3142667" y="2334595"/>
              <a:ext cx="3155100" cy="4074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Accounting microservice</a:t>
              </a:r>
              <a:endParaRPr b="1" sz="1200">
                <a:solidFill>
                  <a:srgbClr val="FFFFFF"/>
                </a:solidFill>
              </a:endParaRPr>
            </a:p>
          </p:txBody>
        </p:sp>
        <p:sp>
          <p:nvSpPr>
            <p:cNvPr id="570" name="Google Shape;570;p37"/>
            <p:cNvSpPr/>
            <p:nvPr/>
          </p:nvSpPr>
          <p:spPr>
            <a:xfrm>
              <a:off x="2429975" y="2408013"/>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grpSp>
        <p:nvGrpSpPr>
          <p:cNvPr id="571" name="Google Shape;571;p37"/>
          <p:cNvGrpSpPr/>
          <p:nvPr/>
        </p:nvGrpSpPr>
        <p:grpSpPr>
          <a:xfrm>
            <a:off x="5248597" y="3979054"/>
            <a:ext cx="3466316" cy="365112"/>
            <a:chOff x="2429975" y="3061819"/>
            <a:chExt cx="3867792" cy="407400"/>
          </a:xfrm>
        </p:grpSpPr>
        <p:sp>
          <p:nvSpPr>
            <p:cNvPr id="572" name="Google Shape;572;p37"/>
            <p:cNvSpPr/>
            <p:nvPr/>
          </p:nvSpPr>
          <p:spPr>
            <a:xfrm>
              <a:off x="3142667" y="3061819"/>
              <a:ext cx="3155100" cy="4074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Checkout</a:t>
              </a:r>
              <a:r>
                <a:rPr b="1" lang="en" sz="1200">
                  <a:solidFill>
                    <a:srgbClr val="FFFFFF"/>
                  </a:solidFill>
                </a:rPr>
                <a:t> microservice</a:t>
              </a:r>
              <a:endParaRPr b="1" sz="1200">
                <a:solidFill>
                  <a:srgbClr val="FFFFFF"/>
                </a:solidFill>
              </a:endParaRPr>
            </a:p>
          </p:txBody>
        </p:sp>
        <p:sp>
          <p:nvSpPr>
            <p:cNvPr id="573" name="Google Shape;573;p37"/>
            <p:cNvSpPr/>
            <p:nvPr/>
          </p:nvSpPr>
          <p:spPr>
            <a:xfrm>
              <a:off x="2429975" y="3135237"/>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sp>
        <p:nvSpPr>
          <p:cNvPr id="574" name="Google Shape;574;p37"/>
          <p:cNvSpPr/>
          <p:nvPr/>
        </p:nvSpPr>
        <p:spPr>
          <a:xfrm>
            <a:off x="668400" y="2758925"/>
            <a:ext cx="1090800" cy="324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Consumer</a:t>
            </a:r>
            <a:endParaRPr sz="1200">
              <a:solidFill>
                <a:srgbClr val="666666"/>
              </a:solidFill>
            </a:endParaRPr>
          </a:p>
        </p:txBody>
      </p:sp>
      <p:grpSp>
        <p:nvGrpSpPr>
          <p:cNvPr id="575" name="Google Shape;575;p37"/>
          <p:cNvGrpSpPr/>
          <p:nvPr/>
        </p:nvGrpSpPr>
        <p:grpSpPr>
          <a:xfrm>
            <a:off x="5254383" y="3126906"/>
            <a:ext cx="3466316" cy="365112"/>
            <a:chOff x="2429975" y="3796203"/>
            <a:chExt cx="3867792" cy="407400"/>
          </a:xfrm>
        </p:grpSpPr>
        <p:sp>
          <p:nvSpPr>
            <p:cNvPr id="576" name="Google Shape;576;p37"/>
            <p:cNvSpPr/>
            <p:nvPr/>
          </p:nvSpPr>
          <p:spPr>
            <a:xfrm>
              <a:off x="3142667" y="3796203"/>
              <a:ext cx="3155100" cy="407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Store microservice</a:t>
              </a:r>
              <a:endParaRPr b="1" sz="1200">
                <a:solidFill>
                  <a:srgbClr val="FFFFFF"/>
                </a:solidFill>
              </a:endParaRPr>
            </a:p>
          </p:txBody>
        </p:sp>
        <p:sp>
          <p:nvSpPr>
            <p:cNvPr id="577" name="Google Shape;577;p37"/>
            <p:cNvSpPr/>
            <p:nvPr/>
          </p:nvSpPr>
          <p:spPr>
            <a:xfrm>
              <a:off x="2429975" y="38765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sp>
        <p:nvSpPr>
          <p:cNvPr id="578" name="Google Shape;578;p37"/>
          <p:cNvSpPr/>
          <p:nvPr/>
        </p:nvSpPr>
        <p:spPr>
          <a:xfrm>
            <a:off x="2748050" y="2758925"/>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API Gateway</a:t>
            </a:r>
            <a:endParaRPr sz="1200"/>
          </a:p>
        </p:txBody>
      </p:sp>
      <p:cxnSp>
        <p:nvCxnSpPr>
          <p:cNvPr id="579" name="Google Shape;579;p37"/>
          <p:cNvCxnSpPr>
            <a:stCxn id="574" idx="3"/>
            <a:endCxn id="578" idx="1"/>
          </p:cNvCxnSpPr>
          <p:nvPr/>
        </p:nvCxnSpPr>
        <p:spPr>
          <a:xfrm>
            <a:off x="1759200" y="2921225"/>
            <a:ext cx="988800" cy="0"/>
          </a:xfrm>
          <a:prstGeom prst="straightConnector1">
            <a:avLst/>
          </a:prstGeom>
          <a:noFill/>
          <a:ln cap="flat" cmpd="sng" w="9525">
            <a:solidFill>
              <a:srgbClr val="000000"/>
            </a:solidFill>
            <a:prstDash val="solid"/>
            <a:round/>
            <a:headEnd len="med" w="med" type="none"/>
            <a:tailEnd len="med" w="med" type="none"/>
          </a:ln>
        </p:spPr>
      </p:cxnSp>
      <p:cxnSp>
        <p:nvCxnSpPr>
          <p:cNvPr id="580" name="Google Shape;580;p37"/>
          <p:cNvCxnSpPr>
            <a:stCxn id="578" idx="3"/>
            <a:endCxn id="570" idx="1"/>
          </p:cNvCxnSpPr>
          <p:nvPr/>
        </p:nvCxnSpPr>
        <p:spPr>
          <a:xfrm flipH="1" rot="10800000">
            <a:off x="3892850" y="1700525"/>
            <a:ext cx="1349400" cy="1220700"/>
          </a:xfrm>
          <a:prstGeom prst="straightConnector1">
            <a:avLst/>
          </a:prstGeom>
          <a:noFill/>
          <a:ln cap="flat" cmpd="sng" w="9525">
            <a:solidFill>
              <a:srgbClr val="000000"/>
            </a:solidFill>
            <a:prstDash val="solid"/>
            <a:round/>
            <a:headEnd len="med" w="med" type="none"/>
            <a:tailEnd len="med" w="med" type="none"/>
          </a:ln>
        </p:spPr>
      </p:cxnSp>
      <p:cxnSp>
        <p:nvCxnSpPr>
          <p:cNvPr id="581" name="Google Shape;581;p37"/>
          <p:cNvCxnSpPr>
            <a:stCxn id="578" idx="3"/>
            <a:endCxn id="567" idx="1"/>
          </p:cNvCxnSpPr>
          <p:nvPr/>
        </p:nvCxnSpPr>
        <p:spPr>
          <a:xfrm flipH="1" rot="10800000">
            <a:off x="3892850" y="2512025"/>
            <a:ext cx="1355700" cy="409200"/>
          </a:xfrm>
          <a:prstGeom prst="straightConnector1">
            <a:avLst/>
          </a:prstGeom>
          <a:noFill/>
          <a:ln cap="flat" cmpd="sng" w="9525">
            <a:solidFill>
              <a:srgbClr val="000000"/>
            </a:solidFill>
            <a:prstDash val="solid"/>
            <a:round/>
            <a:headEnd len="med" w="med" type="none"/>
            <a:tailEnd len="med" w="med" type="none"/>
          </a:ln>
        </p:spPr>
      </p:cxnSp>
      <p:cxnSp>
        <p:nvCxnSpPr>
          <p:cNvPr id="582" name="Google Shape;582;p37"/>
          <p:cNvCxnSpPr>
            <a:stCxn id="578" idx="3"/>
            <a:endCxn id="577" idx="1"/>
          </p:cNvCxnSpPr>
          <p:nvPr/>
        </p:nvCxnSpPr>
        <p:spPr>
          <a:xfrm>
            <a:off x="3892850" y="2921225"/>
            <a:ext cx="1361400" cy="395400"/>
          </a:xfrm>
          <a:prstGeom prst="straightConnector1">
            <a:avLst/>
          </a:prstGeom>
          <a:noFill/>
          <a:ln cap="flat" cmpd="sng" w="9525">
            <a:solidFill>
              <a:srgbClr val="000000"/>
            </a:solidFill>
            <a:prstDash val="solid"/>
            <a:round/>
            <a:headEnd len="med" w="med" type="none"/>
            <a:tailEnd len="med" w="med" type="none"/>
          </a:ln>
        </p:spPr>
      </p:cxnSp>
      <p:cxnSp>
        <p:nvCxnSpPr>
          <p:cNvPr id="583" name="Google Shape;583;p37"/>
          <p:cNvCxnSpPr>
            <a:stCxn id="578" idx="3"/>
            <a:endCxn id="573" idx="1"/>
          </p:cNvCxnSpPr>
          <p:nvPr/>
        </p:nvCxnSpPr>
        <p:spPr>
          <a:xfrm>
            <a:off x="3892850" y="2921225"/>
            <a:ext cx="1355700" cy="1241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587" name="Shape 587"/>
        <p:cNvGrpSpPr/>
        <p:nvPr/>
      </p:nvGrpSpPr>
      <p:grpSpPr>
        <a:xfrm>
          <a:off x="0" y="0"/>
          <a:ext cx="0" cy="0"/>
          <a:chOff x="0" y="0"/>
          <a:chExt cx="0" cy="0"/>
        </a:xfrm>
      </p:grpSpPr>
      <p:sp>
        <p:nvSpPr>
          <p:cNvPr id="588" name="Google Shape;588;p3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Message-Broker style</a:t>
            </a:r>
            <a:endParaRPr/>
          </a:p>
        </p:txBody>
      </p:sp>
      <p:sp>
        <p:nvSpPr>
          <p:cNvPr id="589" name="Google Shape;589;p38"/>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4285933" y="2487646"/>
            <a:ext cx="2827500" cy="3651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endParaRPr b="1" sz="1200">
              <a:solidFill>
                <a:srgbClr val="FFFFFF"/>
              </a:solidFill>
            </a:endParaRPr>
          </a:p>
        </p:txBody>
      </p:sp>
      <p:sp>
        <p:nvSpPr>
          <p:cNvPr id="591" name="Google Shape;591;p38"/>
          <p:cNvSpPr/>
          <p:nvPr/>
        </p:nvSpPr>
        <p:spPr>
          <a:xfrm>
            <a:off x="4280722" y="1669506"/>
            <a:ext cx="2827500" cy="3651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Accounting microservice</a:t>
            </a:r>
            <a:endParaRPr b="1" sz="1200">
              <a:solidFill>
                <a:srgbClr val="FFFFFF"/>
              </a:solidFill>
            </a:endParaRPr>
          </a:p>
        </p:txBody>
      </p:sp>
      <p:sp>
        <p:nvSpPr>
          <p:cNvPr id="592" name="Google Shape;592;p38"/>
          <p:cNvSpPr/>
          <p:nvPr/>
        </p:nvSpPr>
        <p:spPr>
          <a:xfrm>
            <a:off x="4287112" y="4131454"/>
            <a:ext cx="2827500" cy="3651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Checkout</a:t>
            </a:r>
            <a:r>
              <a:rPr b="1" lang="en" sz="1200">
                <a:solidFill>
                  <a:srgbClr val="FFFFFF"/>
                </a:solidFill>
              </a:rPr>
              <a:t> microservice</a:t>
            </a:r>
            <a:endParaRPr b="1" sz="1200">
              <a:solidFill>
                <a:srgbClr val="FFFFFF"/>
              </a:solidFill>
            </a:endParaRPr>
          </a:p>
        </p:txBody>
      </p:sp>
      <p:sp>
        <p:nvSpPr>
          <p:cNvPr id="593" name="Google Shape;593;p38"/>
          <p:cNvSpPr/>
          <p:nvPr/>
        </p:nvSpPr>
        <p:spPr>
          <a:xfrm>
            <a:off x="4292898" y="3279306"/>
            <a:ext cx="2827500" cy="3651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Store microservice</a:t>
            </a:r>
            <a:endParaRPr b="1" sz="1200">
              <a:solidFill>
                <a:srgbClr val="FFFFFF"/>
              </a:solidFill>
            </a:endParaRPr>
          </a:p>
        </p:txBody>
      </p:sp>
      <p:sp>
        <p:nvSpPr>
          <p:cNvPr id="594" name="Google Shape;594;p38"/>
          <p:cNvSpPr/>
          <p:nvPr/>
        </p:nvSpPr>
        <p:spPr>
          <a:xfrm>
            <a:off x="363600" y="2835125"/>
            <a:ext cx="1090800" cy="324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Consumer</a:t>
            </a:r>
            <a:endParaRPr sz="1200">
              <a:solidFill>
                <a:srgbClr val="666666"/>
              </a:solidFill>
            </a:endParaRPr>
          </a:p>
        </p:txBody>
      </p:sp>
      <p:sp>
        <p:nvSpPr>
          <p:cNvPr id="595" name="Google Shape;595;p38"/>
          <p:cNvSpPr/>
          <p:nvPr/>
        </p:nvSpPr>
        <p:spPr>
          <a:xfrm>
            <a:off x="2512562" y="2830654"/>
            <a:ext cx="531600" cy="324600"/>
          </a:xfrm>
          <a:prstGeom prst="flowChartMagneticDrum">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8022737" y="2501450"/>
            <a:ext cx="531600" cy="324600"/>
          </a:xfrm>
          <a:prstGeom prst="flowChartMagneticDrum">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8022737" y="4151758"/>
            <a:ext cx="531600" cy="324600"/>
          </a:xfrm>
          <a:prstGeom prst="flowChartMagneticDrum">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 name="Google Shape;598;p38"/>
          <p:cNvCxnSpPr>
            <a:stCxn id="594" idx="3"/>
            <a:endCxn id="595" idx="1"/>
          </p:cNvCxnSpPr>
          <p:nvPr/>
        </p:nvCxnSpPr>
        <p:spPr>
          <a:xfrm flipH="1" rot="10800000">
            <a:off x="1454400" y="2992925"/>
            <a:ext cx="1058100" cy="4500"/>
          </a:xfrm>
          <a:prstGeom prst="straightConnector1">
            <a:avLst/>
          </a:prstGeom>
          <a:noFill/>
          <a:ln cap="flat" cmpd="sng" w="9525">
            <a:solidFill>
              <a:srgbClr val="000000"/>
            </a:solidFill>
            <a:prstDash val="solid"/>
            <a:round/>
            <a:headEnd len="med" w="med" type="none"/>
            <a:tailEnd len="med" w="med" type="triangle"/>
          </a:ln>
        </p:spPr>
      </p:cxnSp>
      <p:cxnSp>
        <p:nvCxnSpPr>
          <p:cNvPr id="599" name="Google Shape;599;p38"/>
          <p:cNvCxnSpPr>
            <a:stCxn id="595" idx="4"/>
            <a:endCxn id="592" idx="1"/>
          </p:cNvCxnSpPr>
          <p:nvPr/>
        </p:nvCxnSpPr>
        <p:spPr>
          <a:xfrm>
            <a:off x="3044162" y="2992954"/>
            <a:ext cx="1242900" cy="1320900"/>
          </a:xfrm>
          <a:prstGeom prst="straightConnector1">
            <a:avLst/>
          </a:prstGeom>
          <a:noFill/>
          <a:ln cap="flat" cmpd="sng" w="9525">
            <a:solidFill>
              <a:srgbClr val="000000"/>
            </a:solidFill>
            <a:prstDash val="solid"/>
            <a:round/>
            <a:headEnd len="med" w="med" type="none"/>
            <a:tailEnd len="med" w="med" type="triangle"/>
          </a:ln>
        </p:spPr>
      </p:cxnSp>
      <p:cxnSp>
        <p:nvCxnSpPr>
          <p:cNvPr id="600" name="Google Shape;600;p38"/>
          <p:cNvCxnSpPr>
            <a:stCxn id="592" idx="3"/>
            <a:endCxn id="597" idx="1"/>
          </p:cNvCxnSpPr>
          <p:nvPr/>
        </p:nvCxnSpPr>
        <p:spPr>
          <a:xfrm>
            <a:off x="7114612" y="4314004"/>
            <a:ext cx="908100" cy="0"/>
          </a:xfrm>
          <a:prstGeom prst="straightConnector1">
            <a:avLst/>
          </a:prstGeom>
          <a:noFill/>
          <a:ln cap="flat" cmpd="sng" w="9525">
            <a:solidFill>
              <a:srgbClr val="000000"/>
            </a:solidFill>
            <a:prstDash val="solid"/>
            <a:round/>
            <a:headEnd len="med" w="med" type="none"/>
            <a:tailEnd len="med" w="med" type="triangle"/>
          </a:ln>
        </p:spPr>
      </p:cxnSp>
      <p:cxnSp>
        <p:nvCxnSpPr>
          <p:cNvPr id="601" name="Google Shape;601;p38"/>
          <p:cNvCxnSpPr>
            <a:stCxn id="597" idx="0"/>
            <a:endCxn id="590" idx="3"/>
          </p:cNvCxnSpPr>
          <p:nvPr/>
        </p:nvCxnSpPr>
        <p:spPr>
          <a:xfrm rot="10800000">
            <a:off x="7113437" y="2670058"/>
            <a:ext cx="1175100" cy="1481700"/>
          </a:xfrm>
          <a:prstGeom prst="straightConnector1">
            <a:avLst/>
          </a:prstGeom>
          <a:noFill/>
          <a:ln cap="flat" cmpd="sng" w="9525">
            <a:solidFill>
              <a:srgbClr val="000000"/>
            </a:solidFill>
            <a:prstDash val="solid"/>
            <a:round/>
            <a:headEnd len="med" w="med" type="none"/>
            <a:tailEnd len="med" w="med" type="triangle"/>
          </a:ln>
        </p:spPr>
      </p:cxnSp>
      <p:cxnSp>
        <p:nvCxnSpPr>
          <p:cNvPr id="602" name="Google Shape;602;p38"/>
          <p:cNvCxnSpPr>
            <a:stCxn id="590" idx="3"/>
            <a:endCxn id="596" idx="1"/>
          </p:cNvCxnSpPr>
          <p:nvPr/>
        </p:nvCxnSpPr>
        <p:spPr>
          <a:xfrm flipH="1" rot="10800000">
            <a:off x="7113433" y="2663896"/>
            <a:ext cx="909300" cy="6300"/>
          </a:xfrm>
          <a:prstGeom prst="straightConnector1">
            <a:avLst/>
          </a:prstGeom>
          <a:noFill/>
          <a:ln cap="flat" cmpd="sng" w="9525">
            <a:solidFill>
              <a:srgbClr val="000000"/>
            </a:solidFill>
            <a:prstDash val="solid"/>
            <a:round/>
            <a:headEnd len="med" w="med" type="none"/>
            <a:tailEnd len="med" w="med" type="triangle"/>
          </a:ln>
        </p:spPr>
      </p:cxnSp>
      <p:cxnSp>
        <p:nvCxnSpPr>
          <p:cNvPr id="603" name="Google Shape;603;p38"/>
          <p:cNvCxnSpPr>
            <a:stCxn id="596" idx="0"/>
            <a:endCxn id="591" idx="3"/>
          </p:cNvCxnSpPr>
          <p:nvPr/>
        </p:nvCxnSpPr>
        <p:spPr>
          <a:xfrm rot="10800000">
            <a:off x="7108337" y="1851950"/>
            <a:ext cx="1180200" cy="649500"/>
          </a:xfrm>
          <a:prstGeom prst="straightConnector1">
            <a:avLst/>
          </a:prstGeom>
          <a:noFill/>
          <a:ln cap="flat" cmpd="sng" w="9525">
            <a:solidFill>
              <a:srgbClr val="000000"/>
            </a:solidFill>
            <a:prstDash val="solid"/>
            <a:round/>
            <a:headEnd len="med" w="med" type="none"/>
            <a:tailEnd len="med" w="med" type="triangle"/>
          </a:ln>
        </p:spPr>
      </p:cxnSp>
      <p:sp>
        <p:nvSpPr>
          <p:cNvPr id="604" name="Google Shape;604;p38"/>
          <p:cNvSpPr txBox="1"/>
          <p:nvPr/>
        </p:nvSpPr>
        <p:spPr>
          <a:xfrm>
            <a:off x="1422231" y="2677708"/>
            <a:ext cx="79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publisher</a:t>
            </a:r>
            <a:endParaRPr sz="1000"/>
          </a:p>
        </p:txBody>
      </p:sp>
      <p:sp>
        <p:nvSpPr>
          <p:cNvPr id="605" name="Google Shape;605;p38"/>
          <p:cNvSpPr txBox="1"/>
          <p:nvPr/>
        </p:nvSpPr>
        <p:spPr>
          <a:xfrm>
            <a:off x="3445650" y="4031650"/>
            <a:ext cx="79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subscriber</a:t>
            </a:r>
            <a:endParaRPr sz="1000"/>
          </a:p>
        </p:txBody>
      </p:sp>
      <p:sp>
        <p:nvSpPr>
          <p:cNvPr id="606" name="Google Shape;606;p38"/>
          <p:cNvSpPr txBox="1"/>
          <p:nvPr/>
        </p:nvSpPr>
        <p:spPr>
          <a:xfrm>
            <a:off x="7056875" y="4251816"/>
            <a:ext cx="79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publisher</a:t>
            </a:r>
            <a:endParaRPr sz="1000"/>
          </a:p>
        </p:txBody>
      </p:sp>
      <p:sp>
        <p:nvSpPr>
          <p:cNvPr id="607" name="Google Shape;607;p38"/>
          <p:cNvSpPr txBox="1"/>
          <p:nvPr/>
        </p:nvSpPr>
        <p:spPr>
          <a:xfrm>
            <a:off x="7056875" y="2360880"/>
            <a:ext cx="79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publisher</a:t>
            </a:r>
            <a:endParaRPr sz="1000"/>
          </a:p>
        </p:txBody>
      </p:sp>
      <p:sp>
        <p:nvSpPr>
          <p:cNvPr id="608" name="Google Shape;608;p38"/>
          <p:cNvSpPr txBox="1"/>
          <p:nvPr/>
        </p:nvSpPr>
        <p:spPr>
          <a:xfrm>
            <a:off x="6646050" y="2812450"/>
            <a:ext cx="79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subscriber</a:t>
            </a:r>
            <a:endParaRPr sz="1000"/>
          </a:p>
        </p:txBody>
      </p:sp>
      <p:sp>
        <p:nvSpPr>
          <p:cNvPr id="609" name="Google Shape;609;p38"/>
          <p:cNvSpPr txBox="1"/>
          <p:nvPr/>
        </p:nvSpPr>
        <p:spPr>
          <a:xfrm>
            <a:off x="7179450" y="1669450"/>
            <a:ext cx="79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subscriber</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613" name="Shape 613"/>
        <p:cNvGrpSpPr/>
        <p:nvPr/>
      </p:nvGrpSpPr>
      <p:grpSpPr>
        <a:xfrm>
          <a:off x="0" y="0"/>
          <a:ext cx="0" cy="0"/>
          <a:chOff x="0" y="0"/>
          <a:chExt cx="0" cy="0"/>
        </a:xfrm>
      </p:grpSpPr>
      <p:sp>
        <p:nvSpPr>
          <p:cNvPr id="614" name="Google Shape;614;p39"/>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Coding time</a:t>
            </a:r>
            <a:endParaRPr sz="4000">
              <a:solidFill>
                <a:srgbClr val="384B66"/>
              </a:solidFill>
              <a:latin typeface="Varela Round"/>
              <a:ea typeface="Varela Round"/>
              <a:cs typeface="Varela Round"/>
              <a:sym typeface="Varela Rou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618" name="Shape 618"/>
        <p:cNvGrpSpPr/>
        <p:nvPr/>
      </p:nvGrpSpPr>
      <p:grpSpPr>
        <a:xfrm>
          <a:off x="0" y="0"/>
          <a:ext cx="0" cy="0"/>
          <a:chOff x="0" y="0"/>
          <a:chExt cx="0" cy="0"/>
        </a:xfrm>
      </p:grpSpPr>
      <p:sp>
        <p:nvSpPr>
          <p:cNvPr id="619" name="Google Shape;619;p4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time</a:t>
            </a:r>
            <a:endParaRPr/>
          </a:p>
        </p:txBody>
      </p:sp>
      <p:sp>
        <p:nvSpPr>
          <p:cNvPr id="620" name="Google Shape;620;p40"/>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0"/>
          <p:cNvSpPr/>
          <p:nvPr/>
        </p:nvSpPr>
        <p:spPr>
          <a:xfrm>
            <a:off x="4825925" y="3124252"/>
            <a:ext cx="2038500" cy="17853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22" name="Google Shape;622;p40"/>
          <p:cNvSpPr txBox="1"/>
          <p:nvPr/>
        </p:nvSpPr>
        <p:spPr>
          <a:xfrm>
            <a:off x="4869313" y="3124252"/>
            <a:ext cx="1684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78A2"/>
                </a:solidFill>
              </a:rPr>
              <a:t>Store Context</a:t>
            </a:r>
            <a:endParaRPr>
              <a:solidFill>
                <a:srgbClr val="3778A2"/>
              </a:solidFill>
            </a:endParaRPr>
          </a:p>
        </p:txBody>
      </p:sp>
      <p:sp>
        <p:nvSpPr>
          <p:cNvPr id="623" name="Google Shape;623;p40"/>
          <p:cNvSpPr/>
          <p:nvPr/>
        </p:nvSpPr>
        <p:spPr>
          <a:xfrm>
            <a:off x="5381105" y="3700471"/>
            <a:ext cx="839400" cy="346500"/>
          </a:xfrm>
          <a:prstGeom prst="rect">
            <a:avLst/>
          </a:prstGeom>
          <a:solidFill>
            <a:srgbClr val="3778A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Product</a:t>
            </a:r>
            <a:endParaRPr sz="1000">
              <a:solidFill>
                <a:srgbClr val="FFFFFF"/>
              </a:solidFill>
            </a:endParaRPr>
          </a:p>
        </p:txBody>
      </p:sp>
      <p:sp>
        <p:nvSpPr>
          <p:cNvPr id="624" name="Google Shape;624;p40"/>
          <p:cNvSpPr/>
          <p:nvPr/>
        </p:nvSpPr>
        <p:spPr>
          <a:xfrm>
            <a:off x="5381104" y="4193181"/>
            <a:ext cx="839400" cy="346500"/>
          </a:xfrm>
          <a:prstGeom prst="rect">
            <a:avLst/>
          </a:prstGeom>
          <a:solidFill>
            <a:srgbClr val="3778A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Category</a:t>
            </a:r>
            <a:endParaRPr sz="1000">
              <a:solidFill>
                <a:srgbClr val="FFFFFF"/>
              </a:solidFill>
            </a:endParaRPr>
          </a:p>
        </p:txBody>
      </p:sp>
      <p:sp>
        <p:nvSpPr>
          <p:cNvPr id="625" name="Google Shape;625;p40"/>
          <p:cNvSpPr/>
          <p:nvPr/>
        </p:nvSpPr>
        <p:spPr>
          <a:xfrm>
            <a:off x="4825943" y="1257124"/>
            <a:ext cx="2038500" cy="17853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26" name="Google Shape;626;p40"/>
          <p:cNvSpPr txBox="1"/>
          <p:nvPr/>
        </p:nvSpPr>
        <p:spPr>
          <a:xfrm>
            <a:off x="4869332" y="1257124"/>
            <a:ext cx="1684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6855C"/>
                </a:solidFill>
              </a:rPr>
              <a:t>Inventory Context</a:t>
            </a:r>
            <a:endParaRPr>
              <a:solidFill>
                <a:srgbClr val="56855C"/>
              </a:solidFill>
            </a:endParaRPr>
          </a:p>
        </p:txBody>
      </p:sp>
      <p:sp>
        <p:nvSpPr>
          <p:cNvPr id="627" name="Google Shape;627;p40"/>
          <p:cNvSpPr/>
          <p:nvPr/>
        </p:nvSpPr>
        <p:spPr>
          <a:xfrm>
            <a:off x="5381105" y="1833355"/>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Pricing</a:t>
            </a:r>
            <a:endParaRPr sz="1000">
              <a:solidFill>
                <a:srgbClr val="FFFFFF"/>
              </a:solidFill>
            </a:endParaRPr>
          </a:p>
        </p:txBody>
      </p:sp>
      <p:sp>
        <p:nvSpPr>
          <p:cNvPr id="628" name="Google Shape;628;p40"/>
          <p:cNvSpPr/>
          <p:nvPr/>
        </p:nvSpPr>
        <p:spPr>
          <a:xfrm>
            <a:off x="5381105" y="2326088"/>
            <a:ext cx="839400" cy="3465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sp>
        <p:nvSpPr>
          <p:cNvPr id="629" name="Google Shape;629;p40"/>
          <p:cNvSpPr/>
          <p:nvPr/>
        </p:nvSpPr>
        <p:spPr>
          <a:xfrm>
            <a:off x="6954079" y="3124252"/>
            <a:ext cx="2038500" cy="17853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0" name="Google Shape;630;p40"/>
          <p:cNvSpPr txBox="1"/>
          <p:nvPr/>
        </p:nvSpPr>
        <p:spPr>
          <a:xfrm>
            <a:off x="6997467" y="3124252"/>
            <a:ext cx="16842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9138"/>
                </a:solidFill>
              </a:rPr>
              <a:t>Checkout</a:t>
            </a:r>
            <a:r>
              <a:rPr lang="en">
                <a:solidFill>
                  <a:srgbClr val="E69138"/>
                </a:solidFill>
              </a:rPr>
              <a:t> Context</a:t>
            </a:r>
            <a:endParaRPr>
              <a:solidFill>
                <a:srgbClr val="E69138"/>
              </a:solidFill>
            </a:endParaRPr>
          </a:p>
        </p:txBody>
      </p:sp>
      <p:sp>
        <p:nvSpPr>
          <p:cNvPr id="631" name="Google Shape;631;p40"/>
          <p:cNvSpPr/>
          <p:nvPr/>
        </p:nvSpPr>
        <p:spPr>
          <a:xfrm>
            <a:off x="7601941" y="3691704"/>
            <a:ext cx="839400" cy="346500"/>
          </a:xfrm>
          <a:prstGeom prst="rect">
            <a:avLst/>
          </a:prstGeom>
          <a:solidFill>
            <a:srgbClr val="E691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Cart</a:t>
            </a:r>
            <a:endParaRPr sz="1000">
              <a:solidFill>
                <a:srgbClr val="FFFFFF"/>
              </a:solidFill>
            </a:endParaRPr>
          </a:p>
        </p:txBody>
      </p:sp>
      <p:sp>
        <p:nvSpPr>
          <p:cNvPr id="632" name="Google Shape;632;p40"/>
          <p:cNvSpPr/>
          <p:nvPr/>
        </p:nvSpPr>
        <p:spPr>
          <a:xfrm>
            <a:off x="7601942" y="4193181"/>
            <a:ext cx="839400" cy="346500"/>
          </a:xfrm>
          <a:prstGeom prst="rect">
            <a:avLst/>
          </a:prstGeom>
          <a:solidFill>
            <a:srgbClr val="E691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Order</a:t>
            </a:r>
            <a:endParaRPr sz="1000">
              <a:solidFill>
                <a:srgbClr val="FFFFFF"/>
              </a:solidFill>
            </a:endParaRPr>
          </a:p>
        </p:txBody>
      </p:sp>
      <p:sp>
        <p:nvSpPr>
          <p:cNvPr id="633" name="Google Shape;633;p40"/>
          <p:cNvSpPr/>
          <p:nvPr/>
        </p:nvSpPr>
        <p:spPr>
          <a:xfrm>
            <a:off x="6954098" y="1257124"/>
            <a:ext cx="2038500" cy="17853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34" name="Google Shape;634;p40"/>
          <p:cNvSpPr txBox="1"/>
          <p:nvPr/>
        </p:nvSpPr>
        <p:spPr>
          <a:xfrm>
            <a:off x="6997474" y="1257125"/>
            <a:ext cx="18948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23737"/>
                </a:solidFill>
              </a:rPr>
              <a:t>Accounting Context</a:t>
            </a:r>
            <a:endParaRPr>
              <a:solidFill>
                <a:srgbClr val="A23737"/>
              </a:solidFill>
            </a:endParaRPr>
          </a:p>
        </p:txBody>
      </p:sp>
      <p:sp>
        <p:nvSpPr>
          <p:cNvPr id="635" name="Google Shape;635;p40"/>
          <p:cNvSpPr/>
          <p:nvPr/>
        </p:nvSpPr>
        <p:spPr>
          <a:xfrm>
            <a:off x="7580906" y="1833355"/>
            <a:ext cx="860400" cy="3465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Custommer</a:t>
            </a:r>
            <a:endParaRPr sz="1000">
              <a:solidFill>
                <a:srgbClr val="FFFFFF"/>
              </a:solidFill>
            </a:endParaRPr>
          </a:p>
        </p:txBody>
      </p:sp>
      <p:sp>
        <p:nvSpPr>
          <p:cNvPr id="636" name="Google Shape;636;p40"/>
          <p:cNvSpPr/>
          <p:nvPr/>
        </p:nvSpPr>
        <p:spPr>
          <a:xfrm>
            <a:off x="7580906" y="2326088"/>
            <a:ext cx="860400" cy="3465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Address</a:t>
            </a:r>
            <a:endParaRPr sz="1000">
              <a:solidFill>
                <a:srgbClr val="FFFFFF"/>
              </a:solidFill>
            </a:endParaRPr>
          </a:p>
        </p:txBody>
      </p:sp>
      <p:cxnSp>
        <p:nvCxnSpPr>
          <p:cNvPr id="637" name="Google Shape;637;p40"/>
          <p:cNvCxnSpPr>
            <a:endCxn id="638" idx="2"/>
          </p:cNvCxnSpPr>
          <p:nvPr/>
        </p:nvCxnSpPr>
        <p:spPr>
          <a:xfrm>
            <a:off x="3146924" y="2006112"/>
            <a:ext cx="666600" cy="0"/>
          </a:xfrm>
          <a:prstGeom prst="straightConnector1">
            <a:avLst/>
          </a:prstGeom>
          <a:noFill/>
          <a:ln cap="flat" cmpd="sng" w="9525">
            <a:solidFill>
              <a:srgbClr val="000000"/>
            </a:solidFill>
            <a:prstDash val="solid"/>
            <a:round/>
            <a:headEnd len="med" w="med" type="none"/>
            <a:tailEnd len="med" w="med" type="none"/>
          </a:ln>
        </p:spPr>
      </p:cxnSp>
      <p:cxnSp>
        <p:nvCxnSpPr>
          <p:cNvPr id="639" name="Google Shape;639;p40"/>
          <p:cNvCxnSpPr/>
          <p:nvPr/>
        </p:nvCxnSpPr>
        <p:spPr>
          <a:xfrm>
            <a:off x="3146899" y="2698266"/>
            <a:ext cx="666600" cy="0"/>
          </a:xfrm>
          <a:prstGeom prst="straightConnector1">
            <a:avLst/>
          </a:prstGeom>
          <a:noFill/>
          <a:ln cap="flat" cmpd="sng" w="9525">
            <a:solidFill>
              <a:srgbClr val="000000"/>
            </a:solidFill>
            <a:prstDash val="solid"/>
            <a:round/>
            <a:headEnd len="med" w="med" type="none"/>
            <a:tailEnd len="med" w="med" type="none"/>
          </a:ln>
        </p:spPr>
      </p:cxnSp>
      <p:cxnSp>
        <p:nvCxnSpPr>
          <p:cNvPr id="640" name="Google Shape;640;p40"/>
          <p:cNvCxnSpPr/>
          <p:nvPr/>
        </p:nvCxnSpPr>
        <p:spPr>
          <a:xfrm>
            <a:off x="3127995" y="3327485"/>
            <a:ext cx="666600" cy="0"/>
          </a:xfrm>
          <a:prstGeom prst="straightConnector1">
            <a:avLst/>
          </a:prstGeom>
          <a:noFill/>
          <a:ln cap="flat" cmpd="sng" w="9525">
            <a:solidFill>
              <a:srgbClr val="000000"/>
            </a:solidFill>
            <a:prstDash val="solid"/>
            <a:round/>
            <a:headEnd len="med" w="med" type="none"/>
            <a:tailEnd len="med" w="med" type="none"/>
          </a:ln>
        </p:spPr>
      </p:cxnSp>
      <p:cxnSp>
        <p:nvCxnSpPr>
          <p:cNvPr id="641" name="Google Shape;641;p40"/>
          <p:cNvCxnSpPr/>
          <p:nvPr/>
        </p:nvCxnSpPr>
        <p:spPr>
          <a:xfrm>
            <a:off x="3146899" y="4019649"/>
            <a:ext cx="666600" cy="0"/>
          </a:xfrm>
          <a:prstGeom prst="straightConnector1">
            <a:avLst/>
          </a:prstGeom>
          <a:noFill/>
          <a:ln cap="flat" cmpd="sng" w="9525">
            <a:solidFill>
              <a:srgbClr val="000000"/>
            </a:solidFill>
            <a:prstDash val="solid"/>
            <a:round/>
            <a:headEnd len="med" w="med" type="none"/>
            <a:tailEnd len="med" w="med" type="none"/>
          </a:ln>
        </p:spPr>
      </p:cxnSp>
      <p:sp>
        <p:nvSpPr>
          <p:cNvPr id="638" name="Google Shape;638;p40"/>
          <p:cNvSpPr/>
          <p:nvPr/>
        </p:nvSpPr>
        <p:spPr>
          <a:xfrm>
            <a:off x="3813524" y="1792100"/>
            <a:ext cx="378901" cy="428026"/>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0"/>
          <p:cNvSpPr/>
          <p:nvPr/>
        </p:nvSpPr>
        <p:spPr>
          <a:xfrm>
            <a:off x="3798852" y="2476616"/>
            <a:ext cx="378901" cy="428026"/>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p:nvPr/>
        </p:nvSpPr>
        <p:spPr>
          <a:xfrm>
            <a:off x="3794620" y="3127516"/>
            <a:ext cx="378901" cy="428026"/>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0"/>
          <p:cNvSpPr/>
          <p:nvPr/>
        </p:nvSpPr>
        <p:spPr>
          <a:xfrm>
            <a:off x="3798852" y="3797999"/>
            <a:ext cx="378901" cy="428026"/>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0"/>
          <p:cNvSpPr/>
          <p:nvPr/>
        </p:nvSpPr>
        <p:spPr>
          <a:xfrm>
            <a:off x="869427" y="1826075"/>
            <a:ext cx="2492100" cy="3717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endParaRPr b="1" sz="1200">
              <a:solidFill>
                <a:srgbClr val="FFFFFF"/>
              </a:solidFill>
            </a:endParaRPr>
          </a:p>
        </p:txBody>
      </p:sp>
      <p:sp>
        <p:nvSpPr>
          <p:cNvPr id="646" name="Google Shape;646;p40"/>
          <p:cNvSpPr/>
          <p:nvPr/>
        </p:nvSpPr>
        <p:spPr>
          <a:xfrm>
            <a:off x="870467" y="2495874"/>
            <a:ext cx="2492100" cy="3717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Accounting microservice</a:t>
            </a:r>
            <a:endParaRPr b="1" sz="1200">
              <a:solidFill>
                <a:srgbClr val="FFFFFF"/>
              </a:solidFill>
            </a:endParaRPr>
          </a:p>
        </p:txBody>
      </p:sp>
      <p:sp>
        <p:nvSpPr>
          <p:cNvPr id="647" name="Google Shape;647;p40"/>
          <p:cNvSpPr/>
          <p:nvPr/>
        </p:nvSpPr>
        <p:spPr>
          <a:xfrm>
            <a:off x="870467" y="3159596"/>
            <a:ext cx="2492100" cy="3717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Checkout</a:t>
            </a:r>
            <a:r>
              <a:rPr b="1" lang="en" sz="1200">
                <a:solidFill>
                  <a:srgbClr val="FFFFFF"/>
                </a:solidFill>
              </a:rPr>
              <a:t> microservice</a:t>
            </a:r>
            <a:endParaRPr b="1" sz="1200">
              <a:solidFill>
                <a:srgbClr val="FFFFFF"/>
              </a:solidFill>
            </a:endParaRPr>
          </a:p>
        </p:txBody>
      </p:sp>
      <p:sp>
        <p:nvSpPr>
          <p:cNvPr id="648" name="Google Shape;648;p40"/>
          <p:cNvSpPr/>
          <p:nvPr/>
        </p:nvSpPr>
        <p:spPr>
          <a:xfrm>
            <a:off x="870467" y="3829852"/>
            <a:ext cx="2492100" cy="3717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Store microservice</a:t>
            </a:r>
            <a:endParaRPr b="1" sz="1200">
              <a:solidFill>
                <a:srgbClr val="FFFFFF"/>
              </a:solidFill>
            </a:endParaRPr>
          </a:p>
        </p:txBody>
      </p:sp>
      <p:sp>
        <p:nvSpPr>
          <p:cNvPr id="649" name="Google Shape;649;p40"/>
          <p:cNvSpPr/>
          <p:nvPr/>
        </p:nvSpPr>
        <p:spPr>
          <a:xfrm>
            <a:off x="220175" y="1886316"/>
            <a:ext cx="712200" cy="2397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sp>
        <p:nvSpPr>
          <p:cNvPr id="650" name="Google Shape;650;p40"/>
          <p:cNvSpPr/>
          <p:nvPr/>
        </p:nvSpPr>
        <p:spPr>
          <a:xfrm>
            <a:off x="220175" y="2562877"/>
            <a:ext cx="712200" cy="2397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sp>
        <p:nvSpPr>
          <p:cNvPr id="651" name="Google Shape;651;p40"/>
          <p:cNvSpPr/>
          <p:nvPr/>
        </p:nvSpPr>
        <p:spPr>
          <a:xfrm>
            <a:off x="220175" y="3226602"/>
            <a:ext cx="712200" cy="2397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sp>
        <p:nvSpPr>
          <p:cNvPr id="652" name="Google Shape;652;p40"/>
          <p:cNvSpPr/>
          <p:nvPr/>
        </p:nvSpPr>
        <p:spPr>
          <a:xfrm>
            <a:off x="220175" y="3903163"/>
            <a:ext cx="712200" cy="2397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656" name="Shape 656"/>
        <p:cNvGrpSpPr/>
        <p:nvPr/>
      </p:nvGrpSpPr>
      <p:grpSpPr>
        <a:xfrm>
          <a:off x="0" y="0"/>
          <a:ext cx="0" cy="0"/>
          <a:chOff x="0" y="0"/>
          <a:chExt cx="0" cy="0"/>
        </a:xfrm>
      </p:grpSpPr>
      <p:sp>
        <p:nvSpPr>
          <p:cNvPr id="657" name="Google Shape;657;p41"/>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 name="Google Shape;658;p41"/>
          <p:cNvCxnSpPr/>
          <p:nvPr/>
        </p:nvCxnSpPr>
        <p:spPr>
          <a:xfrm>
            <a:off x="4333897" y="4181000"/>
            <a:ext cx="543600" cy="0"/>
          </a:xfrm>
          <a:prstGeom prst="straightConnector1">
            <a:avLst/>
          </a:prstGeom>
          <a:noFill/>
          <a:ln cap="flat" cmpd="sng" w="9525">
            <a:solidFill>
              <a:srgbClr val="000000"/>
            </a:solidFill>
            <a:prstDash val="solid"/>
            <a:round/>
            <a:headEnd len="med" w="med" type="none"/>
            <a:tailEnd len="med" w="med" type="none"/>
          </a:ln>
        </p:spPr>
      </p:cxnSp>
      <p:sp>
        <p:nvSpPr>
          <p:cNvPr id="659" name="Google Shape;659;p41"/>
          <p:cNvSpPr/>
          <p:nvPr/>
        </p:nvSpPr>
        <p:spPr>
          <a:xfrm>
            <a:off x="4865661" y="4000211"/>
            <a:ext cx="309050" cy="349119"/>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41"/>
          <p:cNvCxnSpPr/>
          <p:nvPr/>
        </p:nvCxnSpPr>
        <p:spPr>
          <a:xfrm>
            <a:off x="3827525" y="3276861"/>
            <a:ext cx="543600" cy="0"/>
          </a:xfrm>
          <a:prstGeom prst="straightConnector1">
            <a:avLst/>
          </a:prstGeom>
          <a:noFill/>
          <a:ln cap="flat" cmpd="sng" w="9525">
            <a:solidFill>
              <a:srgbClr val="000000"/>
            </a:solidFill>
            <a:prstDash val="solid"/>
            <a:round/>
            <a:headEnd len="med" w="med" type="none"/>
            <a:tailEnd len="med" w="med" type="none"/>
          </a:ln>
        </p:spPr>
      </p:cxnSp>
      <p:sp>
        <p:nvSpPr>
          <p:cNvPr id="661" name="Google Shape;661;p41"/>
          <p:cNvSpPr/>
          <p:nvPr/>
        </p:nvSpPr>
        <p:spPr>
          <a:xfrm>
            <a:off x="4371256" y="3113756"/>
            <a:ext cx="309050" cy="349119"/>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 name="Google Shape;662;p41"/>
          <p:cNvCxnSpPr/>
          <p:nvPr/>
        </p:nvCxnSpPr>
        <p:spPr>
          <a:xfrm>
            <a:off x="4320856" y="2562910"/>
            <a:ext cx="543600" cy="0"/>
          </a:xfrm>
          <a:prstGeom prst="straightConnector1">
            <a:avLst/>
          </a:prstGeom>
          <a:noFill/>
          <a:ln cap="flat" cmpd="sng" w="9525">
            <a:solidFill>
              <a:srgbClr val="000000"/>
            </a:solidFill>
            <a:prstDash val="solid"/>
            <a:round/>
            <a:headEnd len="med" w="med" type="none"/>
            <a:tailEnd len="med" w="med" type="none"/>
          </a:ln>
        </p:spPr>
      </p:cxnSp>
      <p:sp>
        <p:nvSpPr>
          <p:cNvPr id="663" name="Google Shape;663;p41"/>
          <p:cNvSpPr/>
          <p:nvPr/>
        </p:nvSpPr>
        <p:spPr>
          <a:xfrm>
            <a:off x="4852620" y="2382122"/>
            <a:ext cx="309050" cy="349119"/>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 name="Google Shape;664;p41"/>
          <p:cNvCxnSpPr>
            <a:endCxn id="665" idx="2"/>
          </p:cNvCxnSpPr>
          <p:nvPr/>
        </p:nvCxnSpPr>
        <p:spPr>
          <a:xfrm>
            <a:off x="3759971" y="1887379"/>
            <a:ext cx="543600" cy="0"/>
          </a:xfrm>
          <a:prstGeom prst="straightConnector1">
            <a:avLst/>
          </a:prstGeom>
          <a:noFill/>
          <a:ln cap="flat" cmpd="sng" w="9525">
            <a:solidFill>
              <a:srgbClr val="000000"/>
            </a:solidFill>
            <a:prstDash val="solid"/>
            <a:round/>
            <a:headEnd len="med" w="med" type="none"/>
            <a:tailEnd len="med" w="med" type="none"/>
          </a:ln>
        </p:spPr>
      </p:cxnSp>
      <p:sp>
        <p:nvSpPr>
          <p:cNvPr id="665" name="Google Shape;665;p41"/>
          <p:cNvSpPr/>
          <p:nvPr/>
        </p:nvSpPr>
        <p:spPr>
          <a:xfrm>
            <a:off x="4303571" y="1712820"/>
            <a:ext cx="309050" cy="349119"/>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time</a:t>
            </a:r>
            <a:endParaRPr/>
          </a:p>
        </p:txBody>
      </p:sp>
      <p:sp>
        <p:nvSpPr>
          <p:cNvPr id="667" name="Google Shape;667;p41"/>
          <p:cNvSpPr/>
          <p:nvPr/>
        </p:nvSpPr>
        <p:spPr>
          <a:xfrm>
            <a:off x="5469470" y="2988276"/>
            <a:ext cx="1723800" cy="15096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68" name="Google Shape;668;p41"/>
          <p:cNvSpPr txBox="1"/>
          <p:nvPr/>
        </p:nvSpPr>
        <p:spPr>
          <a:xfrm>
            <a:off x="5506157" y="2988276"/>
            <a:ext cx="14241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78A2"/>
                </a:solidFill>
              </a:rPr>
              <a:t>Store Context</a:t>
            </a:r>
            <a:endParaRPr sz="1200">
              <a:solidFill>
                <a:srgbClr val="3778A2"/>
              </a:solidFill>
            </a:endParaRPr>
          </a:p>
        </p:txBody>
      </p:sp>
      <p:sp>
        <p:nvSpPr>
          <p:cNvPr id="669" name="Google Shape;669;p41"/>
          <p:cNvSpPr/>
          <p:nvPr/>
        </p:nvSpPr>
        <p:spPr>
          <a:xfrm>
            <a:off x="5917675" y="3487325"/>
            <a:ext cx="868200" cy="317100"/>
          </a:xfrm>
          <a:prstGeom prst="rect">
            <a:avLst/>
          </a:prstGeom>
          <a:solidFill>
            <a:srgbClr val="3778A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Product</a:t>
            </a:r>
            <a:endParaRPr sz="1000">
              <a:solidFill>
                <a:srgbClr val="FFFFFF"/>
              </a:solidFill>
            </a:endParaRPr>
          </a:p>
        </p:txBody>
      </p:sp>
      <p:sp>
        <p:nvSpPr>
          <p:cNvPr id="670" name="Google Shape;670;p41"/>
          <p:cNvSpPr/>
          <p:nvPr/>
        </p:nvSpPr>
        <p:spPr>
          <a:xfrm>
            <a:off x="5917675" y="3938025"/>
            <a:ext cx="868200" cy="317100"/>
          </a:xfrm>
          <a:prstGeom prst="rect">
            <a:avLst/>
          </a:prstGeom>
          <a:solidFill>
            <a:srgbClr val="3778A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Category</a:t>
            </a:r>
            <a:endParaRPr sz="1000">
              <a:solidFill>
                <a:srgbClr val="FFFFFF"/>
              </a:solidFill>
            </a:endParaRPr>
          </a:p>
        </p:txBody>
      </p:sp>
      <p:sp>
        <p:nvSpPr>
          <p:cNvPr id="671" name="Google Shape;671;p41"/>
          <p:cNvSpPr/>
          <p:nvPr/>
        </p:nvSpPr>
        <p:spPr>
          <a:xfrm>
            <a:off x="5469486" y="1409525"/>
            <a:ext cx="1723800" cy="15096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72" name="Google Shape;672;p41"/>
          <p:cNvSpPr txBox="1"/>
          <p:nvPr/>
        </p:nvSpPr>
        <p:spPr>
          <a:xfrm>
            <a:off x="5506173" y="1409525"/>
            <a:ext cx="14241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6855C"/>
                </a:solidFill>
              </a:rPr>
              <a:t>Inventory Context</a:t>
            </a:r>
            <a:endParaRPr sz="1200">
              <a:solidFill>
                <a:srgbClr val="56855C"/>
              </a:solidFill>
            </a:endParaRPr>
          </a:p>
        </p:txBody>
      </p:sp>
      <p:sp>
        <p:nvSpPr>
          <p:cNvPr id="673" name="Google Shape;673;p41"/>
          <p:cNvSpPr/>
          <p:nvPr/>
        </p:nvSpPr>
        <p:spPr>
          <a:xfrm>
            <a:off x="5917674" y="1936625"/>
            <a:ext cx="868200" cy="3171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Pricing</a:t>
            </a:r>
            <a:endParaRPr sz="1000">
              <a:solidFill>
                <a:srgbClr val="FFFFFF"/>
              </a:solidFill>
            </a:endParaRPr>
          </a:p>
        </p:txBody>
      </p:sp>
      <p:sp>
        <p:nvSpPr>
          <p:cNvPr id="674" name="Google Shape;674;p41"/>
          <p:cNvSpPr/>
          <p:nvPr/>
        </p:nvSpPr>
        <p:spPr>
          <a:xfrm>
            <a:off x="5917675" y="2387325"/>
            <a:ext cx="868200" cy="3171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sp>
        <p:nvSpPr>
          <p:cNvPr id="675" name="Google Shape;675;p41"/>
          <p:cNvSpPr/>
          <p:nvPr/>
        </p:nvSpPr>
        <p:spPr>
          <a:xfrm>
            <a:off x="7268942" y="2988276"/>
            <a:ext cx="1723800" cy="15096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76" name="Google Shape;676;p41"/>
          <p:cNvSpPr txBox="1"/>
          <p:nvPr/>
        </p:nvSpPr>
        <p:spPr>
          <a:xfrm>
            <a:off x="7305629" y="2988276"/>
            <a:ext cx="14241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69138"/>
                </a:solidFill>
              </a:rPr>
              <a:t>Checkout</a:t>
            </a:r>
            <a:r>
              <a:rPr lang="en" sz="1200">
                <a:solidFill>
                  <a:srgbClr val="E69138"/>
                </a:solidFill>
              </a:rPr>
              <a:t> Context</a:t>
            </a:r>
            <a:endParaRPr sz="1200">
              <a:solidFill>
                <a:srgbClr val="E69138"/>
              </a:solidFill>
            </a:endParaRPr>
          </a:p>
        </p:txBody>
      </p:sp>
      <p:sp>
        <p:nvSpPr>
          <p:cNvPr id="677" name="Google Shape;677;p41"/>
          <p:cNvSpPr/>
          <p:nvPr/>
        </p:nvSpPr>
        <p:spPr>
          <a:xfrm>
            <a:off x="7710900" y="3465025"/>
            <a:ext cx="868200" cy="317100"/>
          </a:xfrm>
          <a:prstGeom prst="rect">
            <a:avLst/>
          </a:prstGeom>
          <a:solidFill>
            <a:srgbClr val="E691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Cart</a:t>
            </a:r>
            <a:endParaRPr sz="1000">
              <a:solidFill>
                <a:srgbClr val="FFFFFF"/>
              </a:solidFill>
            </a:endParaRPr>
          </a:p>
        </p:txBody>
      </p:sp>
      <p:sp>
        <p:nvSpPr>
          <p:cNvPr id="678" name="Google Shape;678;p41"/>
          <p:cNvSpPr/>
          <p:nvPr/>
        </p:nvSpPr>
        <p:spPr>
          <a:xfrm>
            <a:off x="7710899" y="3923750"/>
            <a:ext cx="868200" cy="317100"/>
          </a:xfrm>
          <a:prstGeom prst="rect">
            <a:avLst/>
          </a:prstGeom>
          <a:solidFill>
            <a:srgbClr val="E691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Order</a:t>
            </a:r>
            <a:endParaRPr sz="1000">
              <a:solidFill>
                <a:srgbClr val="FFFFFF"/>
              </a:solidFill>
            </a:endParaRPr>
          </a:p>
        </p:txBody>
      </p:sp>
      <p:sp>
        <p:nvSpPr>
          <p:cNvPr id="679" name="Google Shape;679;p41"/>
          <p:cNvSpPr/>
          <p:nvPr/>
        </p:nvSpPr>
        <p:spPr>
          <a:xfrm>
            <a:off x="7268958" y="1409525"/>
            <a:ext cx="1723800" cy="15096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680" name="Google Shape;680;p41"/>
          <p:cNvSpPr txBox="1"/>
          <p:nvPr/>
        </p:nvSpPr>
        <p:spPr>
          <a:xfrm>
            <a:off x="7305635" y="1409526"/>
            <a:ext cx="16020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A23737"/>
                </a:solidFill>
              </a:rPr>
              <a:t>Accounting Context</a:t>
            </a:r>
            <a:endParaRPr sz="1200">
              <a:solidFill>
                <a:srgbClr val="A23737"/>
              </a:solidFill>
            </a:endParaRPr>
          </a:p>
        </p:txBody>
      </p:sp>
      <p:sp>
        <p:nvSpPr>
          <p:cNvPr id="681" name="Google Shape;681;p41"/>
          <p:cNvSpPr/>
          <p:nvPr/>
        </p:nvSpPr>
        <p:spPr>
          <a:xfrm>
            <a:off x="7701301" y="1936625"/>
            <a:ext cx="887400" cy="3171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Custommer</a:t>
            </a:r>
            <a:endParaRPr sz="1000">
              <a:solidFill>
                <a:srgbClr val="FFFFFF"/>
              </a:solidFill>
            </a:endParaRPr>
          </a:p>
        </p:txBody>
      </p:sp>
      <p:sp>
        <p:nvSpPr>
          <p:cNvPr id="682" name="Google Shape;682;p41"/>
          <p:cNvSpPr/>
          <p:nvPr/>
        </p:nvSpPr>
        <p:spPr>
          <a:xfrm>
            <a:off x="7701301" y="2387325"/>
            <a:ext cx="887400" cy="3171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Address</a:t>
            </a:r>
            <a:endParaRPr sz="1000">
              <a:solidFill>
                <a:srgbClr val="FFFFFF"/>
              </a:solidFill>
            </a:endParaRPr>
          </a:p>
        </p:txBody>
      </p:sp>
      <p:grpSp>
        <p:nvGrpSpPr>
          <p:cNvPr id="683" name="Google Shape;683;p41"/>
          <p:cNvGrpSpPr/>
          <p:nvPr/>
        </p:nvGrpSpPr>
        <p:grpSpPr>
          <a:xfrm>
            <a:off x="2380477" y="2373750"/>
            <a:ext cx="2115872" cy="345272"/>
            <a:chOff x="2429975" y="1600705"/>
            <a:chExt cx="3486360" cy="407400"/>
          </a:xfrm>
        </p:grpSpPr>
        <p:sp>
          <p:nvSpPr>
            <p:cNvPr id="684" name="Google Shape;684;p41"/>
            <p:cNvSpPr/>
            <p:nvPr/>
          </p:nvSpPr>
          <p:spPr>
            <a:xfrm>
              <a:off x="3141335" y="1600705"/>
              <a:ext cx="2775000" cy="407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Inventory microservice</a:t>
              </a:r>
              <a:endParaRPr b="1" sz="1000">
                <a:solidFill>
                  <a:srgbClr val="FFFFFF"/>
                </a:solidFill>
              </a:endParaRPr>
            </a:p>
          </p:txBody>
        </p:sp>
        <p:sp>
          <p:nvSpPr>
            <p:cNvPr id="685" name="Google Shape;685;p41"/>
            <p:cNvSpPr/>
            <p:nvPr/>
          </p:nvSpPr>
          <p:spPr>
            <a:xfrm>
              <a:off x="2429975" y="16667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REST API</a:t>
              </a:r>
              <a:endParaRPr sz="700"/>
            </a:p>
          </p:txBody>
        </p:sp>
      </p:grpSp>
      <p:grpSp>
        <p:nvGrpSpPr>
          <p:cNvPr id="686" name="Google Shape;686;p41"/>
          <p:cNvGrpSpPr/>
          <p:nvPr/>
        </p:nvGrpSpPr>
        <p:grpSpPr>
          <a:xfrm>
            <a:off x="1626863" y="1724583"/>
            <a:ext cx="2225833" cy="345272"/>
            <a:chOff x="2429975" y="2334592"/>
            <a:chExt cx="3553374" cy="407400"/>
          </a:xfrm>
        </p:grpSpPr>
        <p:sp>
          <p:nvSpPr>
            <p:cNvPr id="687" name="Google Shape;687;p41"/>
            <p:cNvSpPr/>
            <p:nvPr/>
          </p:nvSpPr>
          <p:spPr>
            <a:xfrm>
              <a:off x="3142649" y="2334592"/>
              <a:ext cx="2840700" cy="4074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Accounting microservice</a:t>
              </a:r>
              <a:endParaRPr b="1" sz="1000">
                <a:solidFill>
                  <a:srgbClr val="FFFFFF"/>
                </a:solidFill>
              </a:endParaRPr>
            </a:p>
          </p:txBody>
        </p:sp>
        <p:sp>
          <p:nvSpPr>
            <p:cNvPr id="688" name="Google Shape;688;p41"/>
            <p:cNvSpPr/>
            <p:nvPr/>
          </p:nvSpPr>
          <p:spPr>
            <a:xfrm>
              <a:off x="2429975" y="2408013"/>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REST API</a:t>
              </a:r>
              <a:endParaRPr sz="700"/>
            </a:p>
          </p:txBody>
        </p:sp>
      </p:grpSp>
      <p:grpSp>
        <p:nvGrpSpPr>
          <p:cNvPr id="689" name="Google Shape;689;p41"/>
          <p:cNvGrpSpPr/>
          <p:nvPr/>
        </p:nvGrpSpPr>
        <p:grpSpPr>
          <a:xfrm>
            <a:off x="2375597" y="4000300"/>
            <a:ext cx="2116676" cy="345271"/>
            <a:chOff x="2429975" y="3061811"/>
            <a:chExt cx="3487686" cy="407400"/>
          </a:xfrm>
        </p:grpSpPr>
        <p:sp>
          <p:nvSpPr>
            <p:cNvPr id="690" name="Google Shape;690;p41"/>
            <p:cNvSpPr/>
            <p:nvPr/>
          </p:nvSpPr>
          <p:spPr>
            <a:xfrm>
              <a:off x="3142661" y="3061811"/>
              <a:ext cx="2775000" cy="4074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Checkout</a:t>
              </a:r>
              <a:r>
                <a:rPr b="1" lang="en" sz="1000">
                  <a:solidFill>
                    <a:srgbClr val="FFFFFF"/>
                  </a:solidFill>
                </a:rPr>
                <a:t> microservice</a:t>
              </a:r>
              <a:endParaRPr b="1" sz="1000">
                <a:solidFill>
                  <a:srgbClr val="FFFFFF"/>
                </a:solidFill>
              </a:endParaRPr>
            </a:p>
          </p:txBody>
        </p:sp>
        <p:sp>
          <p:nvSpPr>
            <p:cNvPr id="691" name="Google Shape;691;p41"/>
            <p:cNvSpPr/>
            <p:nvPr/>
          </p:nvSpPr>
          <p:spPr>
            <a:xfrm>
              <a:off x="2429975" y="3135237"/>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REST API</a:t>
              </a:r>
              <a:endParaRPr sz="700"/>
            </a:p>
          </p:txBody>
        </p:sp>
      </p:grpSp>
      <p:sp>
        <p:nvSpPr>
          <p:cNvPr id="692" name="Google Shape;692;p41"/>
          <p:cNvSpPr/>
          <p:nvPr/>
        </p:nvSpPr>
        <p:spPr>
          <a:xfrm>
            <a:off x="131175" y="2918575"/>
            <a:ext cx="794100" cy="2298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666666"/>
                </a:solidFill>
              </a:rPr>
              <a:t>Consumer</a:t>
            </a:r>
            <a:endParaRPr sz="900">
              <a:solidFill>
                <a:srgbClr val="666666"/>
              </a:solidFill>
            </a:endParaRPr>
          </a:p>
        </p:txBody>
      </p:sp>
      <p:cxnSp>
        <p:nvCxnSpPr>
          <p:cNvPr id="693" name="Google Shape;693;p41"/>
          <p:cNvCxnSpPr>
            <a:stCxn id="692" idx="3"/>
            <a:endCxn id="688" idx="1"/>
          </p:cNvCxnSpPr>
          <p:nvPr/>
        </p:nvCxnSpPr>
        <p:spPr>
          <a:xfrm flipH="1" rot="10800000">
            <a:off x="925275" y="1897975"/>
            <a:ext cx="701700" cy="1135500"/>
          </a:xfrm>
          <a:prstGeom prst="straightConnector1">
            <a:avLst/>
          </a:prstGeom>
          <a:noFill/>
          <a:ln cap="flat" cmpd="sng" w="9525">
            <a:solidFill>
              <a:srgbClr val="000000"/>
            </a:solidFill>
            <a:prstDash val="solid"/>
            <a:round/>
            <a:headEnd len="med" w="med" type="none"/>
            <a:tailEnd len="med" w="med" type="none"/>
          </a:ln>
        </p:spPr>
      </p:cxnSp>
      <p:cxnSp>
        <p:nvCxnSpPr>
          <p:cNvPr id="694" name="Google Shape;694;p41"/>
          <p:cNvCxnSpPr>
            <a:stCxn id="692" idx="3"/>
            <a:endCxn id="685" idx="1"/>
          </p:cNvCxnSpPr>
          <p:nvPr/>
        </p:nvCxnSpPr>
        <p:spPr>
          <a:xfrm flipH="1" rot="10800000">
            <a:off x="925275" y="2540875"/>
            <a:ext cx="1455300" cy="492600"/>
          </a:xfrm>
          <a:prstGeom prst="straightConnector1">
            <a:avLst/>
          </a:prstGeom>
          <a:noFill/>
          <a:ln cap="flat" cmpd="sng" w="9525">
            <a:solidFill>
              <a:srgbClr val="000000"/>
            </a:solidFill>
            <a:prstDash val="solid"/>
            <a:round/>
            <a:headEnd len="med" w="med" type="none"/>
            <a:tailEnd len="med" w="med" type="none"/>
          </a:ln>
        </p:spPr>
      </p:cxnSp>
      <p:cxnSp>
        <p:nvCxnSpPr>
          <p:cNvPr id="695" name="Google Shape;695;p41"/>
          <p:cNvCxnSpPr>
            <a:stCxn id="692" idx="3"/>
            <a:endCxn id="696" idx="1"/>
          </p:cNvCxnSpPr>
          <p:nvPr/>
        </p:nvCxnSpPr>
        <p:spPr>
          <a:xfrm>
            <a:off x="925275" y="3033475"/>
            <a:ext cx="938400" cy="268200"/>
          </a:xfrm>
          <a:prstGeom prst="straightConnector1">
            <a:avLst/>
          </a:prstGeom>
          <a:noFill/>
          <a:ln cap="flat" cmpd="sng" w="9525">
            <a:solidFill>
              <a:srgbClr val="000000"/>
            </a:solidFill>
            <a:prstDash val="solid"/>
            <a:round/>
            <a:headEnd len="med" w="med" type="none"/>
            <a:tailEnd len="med" w="med" type="none"/>
          </a:ln>
        </p:spPr>
      </p:cxnSp>
      <p:cxnSp>
        <p:nvCxnSpPr>
          <p:cNvPr id="697" name="Google Shape;697;p41"/>
          <p:cNvCxnSpPr>
            <a:stCxn id="692" idx="3"/>
            <a:endCxn id="691" idx="1"/>
          </p:cNvCxnSpPr>
          <p:nvPr/>
        </p:nvCxnSpPr>
        <p:spPr>
          <a:xfrm>
            <a:off x="925275" y="3033475"/>
            <a:ext cx="1450200" cy="1140300"/>
          </a:xfrm>
          <a:prstGeom prst="straightConnector1">
            <a:avLst/>
          </a:prstGeom>
          <a:noFill/>
          <a:ln cap="flat" cmpd="sng" w="9525">
            <a:solidFill>
              <a:srgbClr val="000000"/>
            </a:solidFill>
            <a:prstDash val="solid"/>
            <a:round/>
            <a:headEnd len="med" w="med" type="none"/>
            <a:tailEnd len="med" w="med" type="none"/>
          </a:ln>
        </p:spPr>
      </p:cxnSp>
      <p:cxnSp>
        <p:nvCxnSpPr>
          <p:cNvPr id="698" name="Google Shape;698;p41"/>
          <p:cNvCxnSpPr>
            <a:stCxn id="688" idx="2"/>
            <a:endCxn id="696" idx="0"/>
          </p:cNvCxnSpPr>
          <p:nvPr/>
        </p:nvCxnSpPr>
        <p:spPr>
          <a:xfrm>
            <a:off x="1871253" y="2009275"/>
            <a:ext cx="229200" cy="1181100"/>
          </a:xfrm>
          <a:prstGeom prst="straightConnector1">
            <a:avLst/>
          </a:prstGeom>
          <a:noFill/>
          <a:ln cap="flat" cmpd="sng" w="9525">
            <a:solidFill>
              <a:srgbClr val="000000"/>
            </a:solidFill>
            <a:prstDash val="solid"/>
            <a:round/>
            <a:headEnd len="med" w="med" type="none"/>
            <a:tailEnd len="med" w="med" type="none"/>
          </a:ln>
        </p:spPr>
      </p:cxnSp>
      <p:cxnSp>
        <p:nvCxnSpPr>
          <p:cNvPr id="699" name="Google Shape;699;p41"/>
          <p:cNvCxnSpPr>
            <a:stCxn id="685" idx="2"/>
            <a:endCxn id="696" idx="0"/>
          </p:cNvCxnSpPr>
          <p:nvPr/>
        </p:nvCxnSpPr>
        <p:spPr>
          <a:xfrm flipH="1">
            <a:off x="2100359" y="2652171"/>
            <a:ext cx="516900" cy="538200"/>
          </a:xfrm>
          <a:prstGeom prst="straightConnector1">
            <a:avLst/>
          </a:prstGeom>
          <a:noFill/>
          <a:ln cap="flat" cmpd="sng" w="9525">
            <a:solidFill>
              <a:srgbClr val="000000"/>
            </a:solidFill>
            <a:prstDash val="solid"/>
            <a:round/>
            <a:headEnd len="med" w="med" type="none"/>
            <a:tailEnd len="med" w="med" type="none"/>
          </a:ln>
        </p:spPr>
      </p:cxnSp>
      <p:cxnSp>
        <p:nvCxnSpPr>
          <p:cNvPr id="700" name="Google Shape;700;p41"/>
          <p:cNvCxnSpPr>
            <a:stCxn id="696" idx="2"/>
            <a:endCxn id="691" idx="0"/>
          </p:cNvCxnSpPr>
          <p:nvPr/>
        </p:nvCxnSpPr>
        <p:spPr>
          <a:xfrm>
            <a:off x="2100335" y="3412913"/>
            <a:ext cx="512100" cy="649500"/>
          </a:xfrm>
          <a:prstGeom prst="straightConnector1">
            <a:avLst/>
          </a:prstGeom>
          <a:noFill/>
          <a:ln cap="flat" cmpd="sng" w="9525">
            <a:solidFill>
              <a:srgbClr val="000000"/>
            </a:solidFill>
            <a:prstDash val="solid"/>
            <a:round/>
            <a:headEnd len="med" w="med" type="none"/>
            <a:tailEnd len="med" w="med" type="none"/>
          </a:ln>
        </p:spPr>
      </p:cxnSp>
      <p:cxnSp>
        <p:nvCxnSpPr>
          <p:cNvPr id="701" name="Google Shape;701;p41"/>
          <p:cNvCxnSpPr>
            <a:stCxn id="685" idx="2"/>
            <a:endCxn id="691" idx="0"/>
          </p:cNvCxnSpPr>
          <p:nvPr/>
        </p:nvCxnSpPr>
        <p:spPr>
          <a:xfrm flipH="1">
            <a:off x="2612459" y="2652171"/>
            <a:ext cx="4800" cy="1410300"/>
          </a:xfrm>
          <a:prstGeom prst="straightConnector1">
            <a:avLst/>
          </a:prstGeom>
          <a:noFill/>
          <a:ln cap="flat" cmpd="sng" w="9525">
            <a:solidFill>
              <a:srgbClr val="000000"/>
            </a:solidFill>
            <a:prstDash val="solid"/>
            <a:round/>
            <a:headEnd len="med" w="med" type="none"/>
            <a:tailEnd len="med" w="med" type="none"/>
          </a:ln>
        </p:spPr>
      </p:cxnSp>
      <p:grpSp>
        <p:nvGrpSpPr>
          <p:cNvPr id="702" name="Google Shape;702;p41"/>
          <p:cNvGrpSpPr/>
          <p:nvPr/>
        </p:nvGrpSpPr>
        <p:grpSpPr>
          <a:xfrm>
            <a:off x="1863553" y="3122375"/>
            <a:ext cx="2072246" cy="345272"/>
            <a:chOff x="2429975" y="3796207"/>
            <a:chExt cx="3414477" cy="407400"/>
          </a:xfrm>
        </p:grpSpPr>
        <p:sp>
          <p:nvSpPr>
            <p:cNvPr id="703" name="Google Shape;703;p41"/>
            <p:cNvSpPr/>
            <p:nvPr/>
          </p:nvSpPr>
          <p:spPr>
            <a:xfrm>
              <a:off x="3142652" y="3796207"/>
              <a:ext cx="2701800" cy="407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Store microservice</a:t>
              </a:r>
              <a:endParaRPr b="1" sz="1000">
                <a:solidFill>
                  <a:srgbClr val="FFFFFF"/>
                </a:solidFill>
              </a:endParaRPr>
            </a:p>
          </p:txBody>
        </p:sp>
        <p:sp>
          <p:nvSpPr>
            <p:cNvPr id="696" name="Google Shape;696;p41"/>
            <p:cNvSpPr/>
            <p:nvPr/>
          </p:nvSpPr>
          <p:spPr>
            <a:xfrm>
              <a:off x="2429975" y="38765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REST API</a:t>
              </a:r>
              <a:endParaRPr sz="700"/>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79" name="Google Shape;79;p15"/>
          <p:cNvSpPr txBox="1"/>
          <p:nvPr>
            <p:ph idx="1" type="body"/>
          </p:nvPr>
        </p:nvSpPr>
        <p:spPr>
          <a:xfrm>
            <a:off x="311700" y="1284150"/>
            <a:ext cx="8520600" cy="34308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C5C5CC"/>
              </a:buClr>
              <a:buSzPts val="2000"/>
              <a:buFont typeface="Varela Round"/>
              <a:buChar char="➤"/>
            </a:pPr>
            <a:r>
              <a:rPr lang="en" sz="2000">
                <a:solidFill>
                  <a:srgbClr val="C5C5CC"/>
                </a:solidFill>
                <a:latin typeface="Varela Round"/>
                <a:ea typeface="Varela Round"/>
                <a:cs typeface="Varela Round"/>
                <a:sym typeface="Varela Round"/>
              </a:rPr>
              <a:t>M</a:t>
            </a:r>
            <a:r>
              <a:rPr lang="en" sz="2000">
                <a:solidFill>
                  <a:srgbClr val="C5C5CC"/>
                </a:solidFill>
                <a:latin typeface="Varela Round"/>
                <a:ea typeface="Varela Round"/>
                <a:cs typeface="Varela Round"/>
                <a:sym typeface="Varela Round"/>
              </a:rPr>
              <a:t>icroservice architecture</a:t>
            </a:r>
            <a:endParaRPr sz="2000">
              <a:solidFill>
                <a:srgbClr val="C5C5CC"/>
              </a:solidFill>
              <a:latin typeface="Varela Round"/>
              <a:ea typeface="Varela Round"/>
              <a:cs typeface="Varela Round"/>
              <a:sym typeface="Varela Round"/>
            </a:endParaRPr>
          </a:p>
          <a:p>
            <a:pPr indent="-355600" lvl="0" marL="457200" rtl="0" algn="l">
              <a:lnSpc>
                <a:spcPct val="150000"/>
              </a:lnSpc>
              <a:spcBef>
                <a:spcPts val="0"/>
              </a:spcBef>
              <a:spcAft>
                <a:spcPts val="0"/>
              </a:spcAft>
              <a:buClr>
                <a:srgbClr val="C5C5CC"/>
              </a:buClr>
              <a:buSzPts val="2000"/>
              <a:buFont typeface="Varela Round"/>
              <a:buChar char="➤"/>
            </a:pPr>
            <a:r>
              <a:rPr lang="en" sz="2000">
                <a:solidFill>
                  <a:srgbClr val="C5C5CC"/>
                </a:solidFill>
                <a:latin typeface="Varela Round"/>
                <a:ea typeface="Varela Round"/>
                <a:cs typeface="Varela Round"/>
                <a:sym typeface="Varela Round"/>
              </a:rPr>
              <a:t>Intercommunication</a:t>
            </a:r>
            <a:endParaRPr sz="2000">
              <a:solidFill>
                <a:srgbClr val="C5C5CC"/>
              </a:solidFill>
              <a:latin typeface="Varela Round"/>
              <a:ea typeface="Varela Round"/>
              <a:cs typeface="Varela Round"/>
              <a:sym typeface="Varela Round"/>
            </a:endParaRPr>
          </a:p>
          <a:p>
            <a:pPr indent="-355600" lvl="0" marL="457200" rtl="0" algn="l">
              <a:lnSpc>
                <a:spcPct val="150000"/>
              </a:lnSpc>
              <a:spcBef>
                <a:spcPts val="0"/>
              </a:spcBef>
              <a:spcAft>
                <a:spcPts val="0"/>
              </a:spcAft>
              <a:buClr>
                <a:srgbClr val="C5C5CC"/>
              </a:buClr>
              <a:buSzPts val="2000"/>
              <a:buFont typeface="Varela Round"/>
              <a:buChar char="➤"/>
            </a:pPr>
            <a:r>
              <a:rPr lang="en" sz="2000">
                <a:solidFill>
                  <a:srgbClr val="C5C5CC"/>
                </a:solidFill>
                <a:latin typeface="Varela Round"/>
                <a:ea typeface="Varela Round"/>
                <a:cs typeface="Varela Round"/>
                <a:sym typeface="Varela Round"/>
              </a:rPr>
              <a:t>Security </a:t>
            </a:r>
            <a:endParaRPr sz="2000">
              <a:solidFill>
                <a:srgbClr val="C5C5CC"/>
              </a:solidFill>
              <a:latin typeface="Varela Round"/>
              <a:ea typeface="Varela Round"/>
              <a:cs typeface="Varela Round"/>
              <a:sym typeface="Varela Round"/>
            </a:endParaRPr>
          </a:p>
          <a:p>
            <a:pPr indent="-355600" lvl="0" marL="457200" rtl="0" algn="l">
              <a:lnSpc>
                <a:spcPct val="150000"/>
              </a:lnSpc>
              <a:spcBef>
                <a:spcPts val="0"/>
              </a:spcBef>
              <a:spcAft>
                <a:spcPts val="0"/>
              </a:spcAft>
              <a:buClr>
                <a:srgbClr val="C5C5CC"/>
              </a:buClr>
              <a:buSzPts val="2000"/>
              <a:buFont typeface="Varela Round"/>
              <a:buChar char="➤"/>
            </a:pPr>
            <a:r>
              <a:rPr lang="en" sz="2000">
                <a:solidFill>
                  <a:srgbClr val="C5C5CC"/>
                </a:solidFill>
                <a:latin typeface="Varela Round"/>
                <a:ea typeface="Varela Round"/>
                <a:cs typeface="Varela Round"/>
                <a:sym typeface="Varela Round"/>
              </a:rPr>
              <a:t>Testing strategies</a:t>
            </a:r>
            <a:endParaRPr sz="2000">
              <a:solidFill>
                <a:srgbClr val="C5C5CC"/>
              </a:solidFill>
              <a:latin typeface="Varela Round"/>
              <a:ea typeface="Varela Round"/>
              <a:cs typeface="Varela Round"/>
              <a:sym typeface="Varela Round"/>
            </a:endParaRPr>
          </a:p>
          <a:p>
            <a:pPr indent="-355600" lvl="0" marL="457200" rtl="0" algn="l">
              <a:lnSpc>
                <a:spcPct val="150000"/>
              </a:lnSpc>
              <a:spcBef>
                <a:spcPts val="0"/>
              </a:spcBef>
              <a:spcAft>
                <a:spcPts val="0"/>
              </a:spcAft>
              <a:buClr>
                <a:srgbClr val="C5C5CC"/>
              </a:buClr>
              <a:buSzPts val="2000"/>
              <a:buFont typeface="Varela Round"/>
              <a:buChar char="➤"/>
            </a:pPr>
            <a:r>
              <a:rPr lang="en" sz="2000">
                <a:solidFill>
                  <a:srgbClr val="C5C5CC"/>
                </a:solidFill>
                <a:latin typeface="Varela Round"/>
                <a:ea typeface="Varela Round"/>
                <a:cs typeface="Varela Round"/>
                <a:sym typeface="Varela Round"/>
              </a:rPr>
              <a:t>Deployment</a:t>
            </a:r>
            <a:endParaRPr sz="2000">
              <a:solidFill>
                <a:srgbClr val="C5C5CC"/>
              </a:solidFill>
              <a:latin typeface="Varela Round"/>
              <a:ea typeface="Varela Round"/>
              <a:cs typeface="Varela Round"/>
              <a:sym typeface="Varela Round"/>
            </a:endParaRPr>
          </a:p>
          <a:p>
            <a:pPr indent="-355600" lvl="0" marL="457200" rtl="0" algn="l">
              <a:lnSpc>
                <a:spcPct val="150000"/>
              </a:lnSpc>
              <a:spcBef>
                <a:spcPts val="0"/>
              </a:spcBef>
              <a:spcAft>
                <a:spcPts val="0"/>
              </a:spcAft>
              <a:buClr>
                <a:srgbClr val="C5C5CC"/>
              </a:buClr>
              <a:buSzPts val="2000"/>
              <a:buFont typeface="Varela Round"/>
              <a:buChar char="➤"/>
            </a:pPr>
            <a:r>
              <a:rPr lang="en" sz="2000">
                <a:solidFill>
                  <a:srgbClr val="C5C5CC"/>
                </a:solidFill>
                <a:latin typeface="Varela Round"/>
                <a:ea typeface="Varela Round"/>
                <a:cs typeface="Varela Round"/>
                <a:sym typeface="Varela Round"/>
              </a:rPr>
              <a:t>Monitoring</a:t>
            </a:r>
            <a:r>
              <a:rPr lang="en" sz="2000">
                <a:solidFill>
                  <a:srgbClr val="C5C5CC"/>
                </a:solidFill>
                <a:latin typeface="Varela Round"/>
                <a:ea typeface="Varela Round"/>
                <a:cs typeface="Varela Round"/>
                <a:sym typeface="Varela Round"/>
              </a:rPr>
              <a:t> </a:t>
            </a:r>
            <a:endParaRPr sz="2000">
              <a:solidFill>
                <a:srgbClr val="C5C5CC"/>
              </a:solidFill>
              <a:latin typeface="Varela Round"/>
              <a:ea typeface="Varela Round"/>
              <a:cs typeface="Varela Round"/>
              <a:sym typeface="Varela Rou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707" name="Shape 707"/>
        <p:cNvGrpSpPr/>
        <p:nvPr/>
      </p:nvGrpSpPr>
      <p:grpSpPr>
        <a:xfrm>
          <a:off x="0" y="0"/>
          <a:ext cx="0" cy="0"/>
          <a:chOff x="0" y="0"/>
          <a:chExt cx="0" cy="0"/>
        </a:xfrm>
      </p:grpSpPr>
      <p:sp>
        <p:nvSpPr>
          <p:cNvPr id="708" name="Google Shape;708;p42"/>
          <p:cNvSpPr txBox="1"/>
          <p:nvPr>
            <p:ph type="title"/>
          </p:nvPr>
        </p:nvSpPr>
        <p:spPr>
          <a:xfrm>
            <a:off x="254800" y="1604025"/>
            <a:ext cx="4045200" cy="220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4B66"/>
                </a:solidFill>
              </a:rPr>
              <a:t>Spring Cloud Gateway</a:t>
            </a:r>
            <a:endParaRPr b="1">
              <a:solidFill>
                <a:srgbClr val="384B66"/>
              </a:solidFill>
            </a:endParaRPr>
          </a:p>
          <a:p>
            <a:pPr indent="0" lvl="0" marL="0" rtl="0" algn="l">
              <a:spcBef>
                <a:spcPts val="0"/>
              </a:spcBef>
              <a:spcAft>
                <a:spcPts val="0"/>
              </a:spcAft>
              <a:buNone/>
            </a:pPr>
            <a:r>
              <a:t/>
            </a:r>
            <a:endParaRPr sz="2400">
              <a:solidFill>
                <a:srgbClr val="384B66"/>
              </a:solidFill>
            </a:endParaRPr>
          </a:p>
          <a:p>
            <a:pPr indent="0" lvl="0" marL="0" rtl="0" algn="l">
              <a:spcBef>
                <a:spcPts val="0"/>
              </a:spcBef>
              <a:spcAft>
                <a:spcPts val="0"/>
              </a:spcAft>
              <a:buNone/>
            </a:pPr>
            <a:r>
              <a:t/>
            </a:r>
            <a:endParaRPr>
              <a:solidFill>
                <a:srgbClr val="384B66"/>
              </a:solidFill>
            </a:endParaRPr>
          </a:p>
        </p:txBody>
      </p:sp>
      <p:sp>
        <p:nvSpPr>
          <p:cNvPr id="709" name="Google Shape;709;p42"/>
          <p:cNvSpPr/>
          <p:nvPr/>
        </p:nvSpPr>
        <p:spPr>
          <a:xfrm>
            <a:off x="4506794" y="-19777"/>
            <a:ext cx="4655400" cy="5196300"/>
          </a:xfrm>
          <a:prstGeom prst="rect">
            <a:avLst/>
          </a:prstGeom>
          <a:solidFill>
            <a:srgbClr val="384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2"/>
          <p:cNvSpPr txBox="1"/>
          <p:nvPr>
            <p:ph idx="2" type="body"/>
          </p:nvPr>
        </p:nvSpPr>
        <p:spPr>
          <a:xfrm>
            <a:off x="4939500" y="724200"/>
            <a:ext cx="4134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Front door </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Edge service</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Routing and Filtering</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Monitoring</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Security</a:t>
            </a:r>
            <a:endParaRPr>
              <a:solidFill>
                <a:srgbClr val="C5C5CC"/>
              </a:solidFill>
              <a:latin typeface="Varela Round"/>
              <a:ea typeface="Varela Round"/>
              <a:cs typeface="Varela Round"/>
              <a:sym typeface="Varela Rou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714" name="Shape 714"/>
        <p:cNvGrpSpPr/>
        <p:nvPr/>
      </p:nvGrpSpPr>
      <p:grpSpPr>
        <a:xfrm>
          <a:off x="0" y="0"/>
          <a:ext cx="0" cy="0"/>
          <a:chOff x="0" y="0"/>
          <a:chExt cx="0" cy="0"/>
        </a:xfrm>
      </p:grpSpPr>
      <p:sp>
        <p:nvSpPr>
          <p:cNvPr id="715" name="Google Shape;715;p4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time</a:t>
            </a:r>
            <a:endParaRPr/>
          </a:p>
        </p:txBody>
      </p:sp>
      <p:sp>
        <p:nvSpPr>
          <p:cNvPr id="716" name="Google Shape;716;p43"/>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43"/>
          <p:cNvGrpSpPr/>
          <p:nvPr/>
        </p:nvGrpSpPr>
        <p:grpSpPr>
          <a:xfrm>
            <a:off x="5248598" y="2335246"/>
            <a:ext cx="3465135" cy="365112"/>
            <a:chOff x="2429975" y="1600712"/>
            <a:chExt cx="3866475" cy="407400"/>
          </a:xfrm>
        </p:grpSpPr>
        <p:sp>
          <p:nvSpPr>
            <p:cNvPr id="718" name="Google Shape;718;p43"/>
            <p:cNvSpPr/>
            <p:nvPr/>
          </p:nvSpPr>
          <p:spPr>
            <a:xfrm>
              <a:off x="3141350" y="1600712"/>
              <a:ext cx="3155100" cy="407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endParaRPr b="1" sz="1200">
                <a:solidFill>
                  <a:srgbClr val="FFFFFF"/>
                </a:solidFill>
              </a:endParaRPr>
            </a:p>
          </p:txBody>
        </p:sp>
        <p:sp>
          <p:nvSpPr>
            <p:cNvPr id="719" name="Google Shape;719;p43"/>
            <p:cNvSpPr/>
            <p:nvPr/>
          </p:nvSpPr>
          <p:spPr>
            <a:xfrm>
              <a:off x="2429975" y="16667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grpSp>
        <p:nvGrpSpPr>
          <p:cNvPr id="720" name="Google Shape;720;p43"/>
          <p:cNvGrpSpPr/>
          <p:nvPr/>
        </p:nvGrpSpPr>
        <p:grpSpPr>
          <a:xfrm>
            <a:off x="5242207" y="1517106"/>
            <a:ext cx="3466316" cy="365112"/>
            <a:chOff x="2429975" y="2334595"/>
            <a:chExt cx="3867792" cy="407400"/>
          </a:xfrm>
        </p:grpSpPr>
        <p:sp>
          <p:nvSpPr>
            <p:cNvPr id="721" name="Google Shape;721;p43"/>
            <p:cNvSpPr/>
            <p:nvPr/>
          </p:nvSpPr>
          <p:spPr>
            <a:xfrm>
              <a:off x="3142667" y="2334595"/>
              <a:ext cx="3155100" cy="4074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Accounting microservice</a:t>
              </a:r>
              <a:endParaRPr b="1" sz="1200">
                <a:solidFill>
                  <a:srgbClr val="FFFFFF"/>
                </a:solidFill>
              </a:endParaRPr>
            </a:p>
          </p:txBody>
        </p:sp>
        <p:sp>
          <p:nvSpPr>
            <p:cNvPr id="722" name="Google Shape;722;p43"/>
            <p:cNvSpPr/>
            <p:nvPr/>
          </p:nvSpPr>
          <p:spPr>
            <a:xfrm>
              <a:off x="2429975" y="2408013"/>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grpSp>
        <p:nvGrpSpPr>
          <p:cNvPr id="723" name="Google Shape;723;p43"/>
          <p:cNvGrpSpPr/>
          <p:nvPr/>
        </p:nvGrpSpPr>
        <p:grpSpPr>
          <a:xfrm>
            <a:off x="5248597" y="3979054"/>
            <a:ext cx="3466316" cy="365112"/>
            <a:chOff x="2429975" y="3061819"/>
            <a:chExt cx="3867792" cy="407400"/>
          </a:xfrm>
        </p:grpSpPr>
        <p:sp>
          <p:nvSpPr>
            <p:cNvPr id="724" name="Google Shape;724;p43"/>
            <p:cNvSpPr/>
            <p:nvPr/>
          </p:nvSpPr>
          <p:spPr>
            <a:xfrm>
              <a:off x="3142667" y="3061819"/>
              <a:ext cx="3155100" cy="4074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Checkout microservice</a:t>
              </a:r>
              <a:endParaRPr b="1" sz="1200">
                <a:solidFill>
                  <a:srgbClr val="FFFFFF"/>
                </a:solidFill>
              </a:endParaRPr>
            </a:p>
          </p:txBody>
        </p:sp>
        <p:sp>
          <p:nvSpPr>
            <p:cNvPr id="725" name="Google Shape;725;p43"/>
            <p:cNvSpPr/>
            <p:nvPr/>
          </p:nvSpPr>
          <p:spPr>
            <a:xfrm>
              <a:off x="2429975" y="3135237"/>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sp>
        <p:nvSpPr>
          <p:cNvPr id="726" name="Google Shape;726;p43"/>
          <p:cNvSpPr/>
          <p:nvPr/>
        </p:nvSpPr>
        <p:spPr>
          <a:xfrm>
            <a:off x="668400" y="2758925"/>
            <a:ext cx="1090800" cy="324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Consumer</a:t>
            </a:r>
            <a:endParaRPr sz="1200">
              <a:solidFill>
                <a:srgbClr val="666666"/>
              </a:solidFill>
            </a:endParaRPr>
          </a:p>
        </p:txBody>
      </p:sp>
      <p:grpSp>
        <p:nvGrpSpPr>
          <p:cNvPr id="727" name="Google Shape;727;p43"/>
          <p:cNvGrpSpPr/>
          <p:nvPr/>
        </p:nvGrpSpPr>
        <p:grpSpPr>
          <a:xfrm>
            <a:off x="5254383" y="3126906"/>
            <a:ext cx="3466316" cy="365112"/>
            <a:chOff x="2429975" y="3796203"/>
            <a:chExt cx="3867792" cy="407400"/>
          </a:xfrm>
        </p:grpSpPr>
        <p:sp>
          <p:nvSpPr>
            <p:cNvPr id="728" name="Google Shape;728;p43"/>
            <p:cNvSpPr/>
            <p:nvPr/>
          </p:nvSpPr>
          <p:spPr>
            <a:xfrm>
              <a:off x="3142667" y="3796203"/>
              <a:ext cx="3155100" cy="407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Store microservice</a:t>
              </a:r>
              <a:endParaRPr b="1" sz="1200">
                <a:solidFill>
                  <a:srgbClr val="FFFFFF"/>
                </a:solidFill>
              </a:endParaRPr>
            </a:p>
          </p:txBody>
        </p:sp>
        <p:sp>
          <p:nvSpPr>
            <p:cNvPr id="729" name="Google Shape;729;p43"/>
            <p:cNvSpPr/>
            <p:nvPr/>
          </p:nvSpPr>
          <p:spPr>
            <a:xfrm>
              <a:off x="2429975" y="38765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sp>
        <p:nvSpPr>
          <p:cNvPr id="730" name="Google Shape;730;p43"/>
          <p:cNvSpPr/>
          <p:nvPr/>
        </p:nvSpPr>
        <p:spPr>
          <a:xfrm>
            <a:off x="2748050" y="2758925"/>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API Gateway</a:t>
            </a:r>
            <a:endParaRPr sz="1200"/>
          </a:p>
        </p:txBody>
      </p:sp>
      <p:cxnSp>
        <p:nvCxnSpPr>
          <p:cNvPr id="731" name="Google Shape;731;p43"/>
          <p:cNvCxnSpPr>
            <a:stCxn id="726" idx="3"/>
            <a:endCxn id="730" idx="1"/>
          </p:cNvCxnSpPr>
          <p:nvPr/>
        </p:nvCxnSpPr>
        <p:spPr>
          <a:xfrm>
            <a:off x="1759200" y="2921225"/>
            <a:ext cx="988800" cy="0"/>
          </a:xfrm>
          <a:prstGeom prst="straightConnector1">
            <a:avLst/>
          </a:prstGeom>
          <a:noFill/>
          <a:ln cap="flat" cmpd="sng" w="9525">
            <a:solidFill>
              <a:srgbClr val="000000"/>
            </a:solidFill>
            <a:prstDash val="solid"/>
            <a:round/>
            <a:headEnd len="med" w="med" type="none"/>
            <a:tailEnd len="med" w="med" type="none"/>
          </a:ln>
        </p:spPr>
      </p:cxnSp>
      <p:cxnSp>
        <p:nvCxnSpPr>
          <p:cNvPr id="732" name="Google Shape;732;p43"/>
          <p:cNvCxnSpPr>
            <a:stCxn id="730" idx="3"/>
            <a:endCxn id="722" idx="1"/>
          </p:cNvCxnSpPr>
          <p:nvPr/>
        </p:nvCxnSpPr>
        <p:spPr>
          <a:xfrm flipH="1" rot="10800000">
            <a:off x="3892850" y="1700525"/>
            <a:ext cx="1349400" cy="1220700"/>
          </a:xfrm>
          <a:prstGeom prst="straightConnector1">
            <a:avLst/>
          </a:prstGeom>
          <a:noFill/>
          <a:ln cap="flat" cmpd="sng" w="9525">
            <a:solidFill>
              <a:srgbClr val="000000"/>
            </a:solidFill>
            <a:prstDash val="solid"/>
            <a:round/>
            <a:headEnd len="med" w="med" type="none"/>
            <a:tailEnd len="med" w="med" type="none"/>
          </a:ln>
        </p:spPr>
      </p:cxnSp>
      <p:cxnSp>
        <p:nvCxnSpPr>
          <p:cNvPr id="733" name="Google Shape;733;p43"/>
          <p:cNvCxnSpPr>
            <a:stCxn id="730" idx="3"/>
            <a:endCxn id="719" idx="1"/>
          </p:cNvCxnSpPr>
          <p:nvPr/>
        </p:nvCxnSpPr>
        <p:spPr>
          <a:xfrm flipH="1" rot="10800000">
            <a:off x="3892850" y="2512025"/>
            <a:ext cx="1355700" cy="409200"/>
          </a:xfrm>
          <a:prstGeom prst="straightConnector1">
            <a:avLst/>
          </a:prstGeom>
          <a:noFill/>
          <a:ln cap="flat" cmpd="sng" w="9525">
            <a:solidFill>
              <a:srgbClr val="000000"/>
            </a:solidFill>
            <a:prstDash val="solid"/>
            <a:round/>
            <a:headEnd len="med" w="med" type="none"/>
            <a:tailEnd len="med" w="med" type="none"/>
          </a:ln>
        </p:spPr>
      </p:cxnSp>
      <p:cxnSp>
        <p:nvCxnSpPr>
          <p:cNvPr id="734" name="Google Shape;734;p43"/>
          <p:cNvCxnSpPr>
            <a:stCxn id="730" idx="3"/>
            <a:endCxn id="729" idx="1"/>
          </p:cNvCxnSpPr>
          <p:nvPr/>
        </p:nvCxnSpPr>
        <p:spPr>
          <a:xfrm>
            <a:off x="3892850" y="2921225"/>
            <a:ext cx="1361400" cy="395400"/>
          </a:xfrm>
          <a:prstGeom prst="straightConnector1">
            <a:avLst/>
          </a:prstGeom>
          <a:noFill/>
          <a:ln cap="flat" cmpd="sng" w="9525">
            <a:solidFill>
              <a:srgbClr val="000000"/>
            </a:solidFill>
            <a:prstDash val="solid"/>
            <a:round/>
            <a:headEnd len="med" w="med" type="none"/>
            <a:tailEnd len="med" w="med" type="none"/>
          </a:ln>
        </p:spPr>
      </p:cxnSp>
      <p:cxnSp>
        <p:nvCxnSpPr>
          <p:cNvPr id="735" name="Google Shape;735;p43"/>
          <p:cNvCxnSpPr>
            <a:stCxn id="730" idx="3"/>
            <a:endCxn id="725" idx="1"/>
          </p:cNvCxnSpPr>
          <p:nvPr/>
        </p:nvCxnSpPr>
        <p:spPr>
          <a:xfrm>
            <a:off x="3892850" y="2921225"/>
            <a:ext cx="1355700" cy="1241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739" name="Shape 739"/>
        <p:cNvGrpSpPr/>
        <p:nvPr/>
      </p:nvGrpSpPr>
      <p:grpSpPr>
        <a:xfrm>
          <a:off x="0" y="0"/>
          <a:ext cx="0" cy="0"/>
          <a:chOff x="0" y="0"/>
          <a:chExt cx="0" cy="0"/>
        </a:xfrm>
      </p:grpSpPr>
      <p:sp>
        <p:nvSpPr>
          <p:cNvPr id="740" name="Google Shape;740;p44"/>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Service Discovery</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Server-side and Client-side</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744" name="Shape 744"/>
        <p:cNvGrpSpPr/>
        <p:nvPr/>
      </p:nvGrpSpPr>
      <p:grpSpPr>
        <a:xfrm>
          <a:off x="0" y="0"/>
          <a:ext cx="0" cy="0"/>
          <a:chOff x="0" y="0"/>
          <a:chExt cx="0" cy="0"/>
        </a:xfrm>
      </p:grpSpPr>
      <p:sp>
        <p:nvSpPr>
          <p:cNvPr id="745" name="Google Shape;745;p45"/>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4B66"/>
                </a:solidFill>
              </a:rPr>
              <a:t>Why use</a:t>
            </a:r>
            <a:endParaRPr b="1">
              <a:solidFill>
                <a:srgbClr val="384B66"/>
              </a:solidFill>
            </a:endParaRPr>
          </a:p>
          <a:p>
            <a:pPr indent="0" lvl="0" marL="0" rtl="0" algn="l">
              <a:spcBef>
                <a:spcPts val="0"/>
              </a:spcBef>
              <a:spcAft>
                <a:spcPts val="0"/>
              </a:spcAft>
              <a:buNone/>
            </a:pPr>
            <a:r>
              <a:rPr lang="en" sz="3000">
                <a:solidFill>
                  <a:srgbClr val="384B66"/>
                </a:solidFill>
              </a:rPr>
              <a:t>Service Discovery</a:t>
            </a:r>
            <a:endParaRPr sz="2400">
              <a:solidFill>
                <a:srgbClr val="384B66"/>
              </a:solidFill>
            </a:endParaRPr>
          </a:p>
          <a:p>
            <a:pPr indent="0" lvl="0" marL="0" rtl="0" algn="l">
              <a:spcBef>
                <a:spcPts val="0"/>
              </a:spcBef>
              <a:spcAft>
                <a:spcPts val="0"/>
              </a:spcAft>
              <a:buNone/>
            </a:pPr>
            <a:r>
              <a:t/>
            </a:r>
            <a:endParaRPr>
              <a:solidFill>
                <a:srgbClr val="384B66"/>
              </a:solidFill>
            </a:endParaRPr>
          </a:p>
        </p:txBody>
      </p:sp>
      <p:sp>
        <p:nvSpPr>
          <p:cNvPr id="746" name="Google Shape;746;p45"/>
          <p:cNvSpPr/>
          <p:nvPr/>
        </p:nvSpPr>
        <p:spPr>
          <a:xfrm>
            <a:off x="4506794" y="-19777"/>
            <a:ext cx="4655400" cy="5196300"/>
          </a:xfrm>
          <a:prstGeom prst="rect">
            <a:avLst/>
          </a:prstGeom>
          <a:solidFill>
            <a:srgbClr val="384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5"/>
          <p:cNvSpPr txBox="1"/>
          <p:nvPr>
            <p:ph idx="2" type="body"/>
          </p:nvPr>
        </p:nvSpPr>
        <p:spPr>
          <a:xfrm>
            <a:off x="4658525" y="724200"/>
            <a:ext cx="44151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Dynamically network location</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Autoscaling</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Failures</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Upgrades</a:t>
            </a:r>
            <a:endParaRPr>
              <a:solidFill>
                <a:srgbClr val="C5C5CC"/>
              </a:solidFill>
              <a:latin typeface="Varela Round"/>
              <a:ea typeface="Varela Round"/>
              <a:cs typeface="Varela Round"/>
              <a:sym typeface="Varela Rou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751" name="Shape 751"/>
        <p:cNvGrpSpPr/>
        <p:nvPr/>
      </p:nvGrpSpPr>
      <p:grpSpPr>
        <a:xfrm>
          <a:off x="0" y="0"/>
          <a:ext cx="0" cy="0"/>
          <a:chOff x="0" y="0"/>
          <a:chExt cx="0" cy="0"/>
        </a:xfrm>
      </p:grpSpPr>
      <p:sp>
        <p:nvSpPr>
          <p:cNvPr id="752" name="Google Shape;752;p4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Server-Side Discovery</a:t>
            </a:r>
            <a:endParaRPr/>
          </a:p>
        </p:txBody>
      </p:sp>
      <p:sp>
        <p:nvSpPr>
          <p:cNvPr id="753" name="Google Shape;753;p46"/>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6"/>
          <p:cNvSpPr/>
          <p:nvPr/>
        </p:nvSpPr>
        <p:spPr>
          <a:xfrm>
            <a:off x="5535425" y="1427600"/>
            <a:ext cx="2930400" cy="3087600"/>
          </a:xfrm>
          <a:prstGeom prst="roundRect">
            <a:avLst>
              <a:gd fmla="val 9851" name="adj"/>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6"/>
          <p:cNvSpPr/>
          <p:nvPr/>
        </p:nvSpPr>
        <p:spPr>
          <a:xfrm>
            <a:off x="6343325" y="1954250"/>
            <a:ext cx="1950600" cy="4905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br>
              <a:rPr b="1" lang="en" sz="1200">
                <a:solidFill>
                  <a:srgbClr val="FFFFFF"/>
                </a:solidFill>
              </a:rPr>
            </a:br>
            <a:r>
              <a:rPr lang="en" sz="1200">
                <a:solidFill>
                  <a:srgbClr val="FFFFFF"/>
                </a:solidFill>
              </a:rPr>
              <a:t>Instance 1</a:t>
            </a:r>
            <a:endParaRPr sz="1200">
              <a:solidFill>
                <a:srgbClr val="FFFFFF"/>
              </a:solidFill>
            </a:endParaRPr>
          </a:p>
        </p:txBody>
      </p:sp>
      <p:sp>
        <p:nvSpPr>
          <p:cNvPr id="756" name="Google Shape;756;p46"/>
          <p:cNvSpPr/>
          <p:nvPr/>
        </p:nvSpPr>
        <p:spPr>
          <a:xfrm>
            <a:off x="5705797" y="2021971"/>
            <a:ext cx="699300" cy="2352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sp>
        <p:nvSpPr>
          <p:cNvPr id="757" name="Google Shape;757;p46"/>
          <p:cNvSpPr/>
          <p:nvPr/>
        </p:nvSpPr>
        <p:spPr>
          <a:xfrm>
            <a:off x="5718650" y="2326075"/>
            <a:ext cx="699300" cy="266400"/>
          </a:xfrm>
          <a:prstGeom prst="round2DiagRect">
            <a:avLst>
              <a:gd fmla="val 16667" name="adj1"/>
              <a:gd fmla="val 0" name="adj2"/>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6"/>
          <p:cNvSpPr txBox="1"/>
          <p:nvPr/>
        </p:nvSpPr>
        <p:spPr>
          <a:xfrm>
            <a:off x="5788158" y="2242175"/>
            <a:ext cx="5670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Registry Client</a:t>
            </a:r>
            <a:endParaRPr sz="800"/>
          </a:p>
        </p:txBody>
      </p:sp>
      <p:sp>
        <p:nvSpPr>
          <p:cNvPr id="759" name="Google Shape;759;p46"/>
          <p:cNvSpPr/>
          <p:nvPr/>
        </p:nvSpPr>
        <p:spPr>
          <a:xfrm>
            <a:off x="6343325" y="2792450"/>
            <a:ext cx="1950600" cy="4905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br>
              <a:rPr b="1" lang="en" sz="1200">
                <a:solidFill>
                  <a:srgbClr val="FFFFFF"/>
                </a:solidFill>
              </a:rPr>
            </a:br>
            <a:r>
              <a:rPr lang="en" sz="1200">
                <a:solidFill>
                  <a:srgbClr val="FFFFFF"/>
                </a:solidFill>
              </a:rPr>
              <a:t>Instance 2</a:t>
            </a:r>
            <a:endParaRPr sz="1200">
              <a:solidFill>
                <a:srgbClr val="FFFFFF"/>
              </a:solidFill>
            </a:endParaRPr>
          </a:p>
        </p:txBody>
      </p:sp>
      <p:sp>
        <p:nvSpPr>
          <p:cNvPr id="760" name="Google Shape;760;p46"/>
          <p:cNvSpPr/>
          <p:nvPr/>
        </p:nvSpPr>
        <p:spPr>
          <a:xfrm>
            <a:off x="5705797" y="2860171"/>
            <a:ext cx="699300" cy="2352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sp>
        <p:nvSpPr>
          <p:cNvPr id="761" name="Google Shape;761;p46"/>
          <p:cNvSpPr/>
          <p:nvPr/>
        </p:nvSpPr>
        <p:spPr>
          <a:xfrm>
            <a:off x="5718650" y="3164275"/>
            <a:ext cx="699300" cy="266400"/>
          </a:xfrm>
          <a:prstGeom prst="round2DiagRect">
            <a:avLst>
              <a:gd fmla="val 16667" name="adj1"/>
              <a:gd fmla="val 0" name="adj2"/>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6"/>
          <p:cNvSpPr/>
          <p:nvPr/>
        </p:nvSpPr>
        <p:spPr>
          <a:xfrm>
            <a:off x="6343325" y="3630650"/>
            <a:ext cx="1950600" cy="4905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br>
              <a:rPr b="1" lang="en" sz="1200">
                <a:solidFill>
                  <a:srgbClr val="FFFFFF"/>
                </a:solidFill>
              </a:rPr>
            </a:br>
            <a:r>
              <a:rPr lang="en" sz="1200">
                <a:solidFill>
                  <a:srgbClr val="FFFFFF"/>
                </a:solidFill>
              </a:rPr>
              <a:t>Instance 3</a:t>
            </a:r>
            <a:endParaRPr sz="1200">
              <a:solidFill>
                <a:srgbClr val="FFFFFF"/>
              </a:solidFill>
            </a:endParaRPr>
          </a:p>
        </p:txBody>
      </p:sp>
      <p:sp>
        <p:nvSpPr>
          <p:cNvPr id="763" name="Google Shape;763;p46"/>
          <p:cNvSpPr/>
          <p:nvPr/>
        </p:nvSpPr>
        <p:spPr>
          <a:xfrm>
            <a:off x="5705797" y="3698371"/>
            <a:ext cx="699300" cy="2352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sp>
        <p:nvSpPr>
          <p:cNvPr id="764" name="Google Shape;764;p46"/>
          <p:cNvSpPr/>
          <p:nvPr/>
        </p:nvSpPr>
        <p:spPr>
          <a:xfrm>
            <a:off x="5718650" y="4002475"/>
            <a:ext cx="699300" cy="266400"/>
          </a:xfrm>
          <a:prstGeom prst="round2DiagRect">
            <a:avLst>
              <a:gd fmla="val 16667" name="adj1"/>
              <a:gd fmla="val 0" name="adj2"/>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6"/>
          <p:cNvSpPr txBox="1"/>
          <p:nvPr/>
        </p:nvSpPr>
        <p:spPr>
          <a:xfrm>
            <a:off x="5575529" y="1468451"/>
            <a:ext cx="14241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62A33"/>
                </a:solidFill>
              </a:rPr>
              <a:t>Inventory stack</a:t>
            </a:r>
            <a:endParaRPr b="1" sz="1200">
              <a:solidFill>
                <a:srgbClr val="262A33"/>
              </a:solidFill>
            </a:endParaRPr>
          </a:p>
        </p:txBody>
      </p:sp>
      <p:sp>
        <p:nvSpPr>
          <p:cNvPr id="766" name="Google Shape;766;p46"/>
          <p:cNvSpPr/>
          <p:nvPr/>
        </p:nvSpPr>
        <p:spPr>
          <a:xfrm>
            <a:off x="2447800" y="3015690"/>
            <a:ext cx="1144800" cy="572700"/>
          </a:xfrm>
          <a:prstGeom prst="roundRect">
            <a:avLst>
              <a:gd fmla="val 16667" name="adj"/>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Service</a:t>
            </a:r>
            <a:br>
              <a:rPr lang="en" sz="1200">
                <a:solidFill>
                  <a:srgbClr val="FFFFFF"/>
                </a:solidFill>
              </a:rPr>
            </a:br>
            <a:r>
              <a:rPr lang="en" sz="1200">
                <a:solidFill>
                  <a:srgbClr val="FFFFFF"/>
                </a:solidFill>
              </a:rPr>
              <a:t>Registry</a:t>
            </a:r>
            <a:endParaRPr sz="1200">
              <a:solidFill>
                <a:srgbClr val="FFFFFF"/>
              </a:solidFill>
            </a:endParaRPr>
          </a:p>
        </p:txBody>
      </p:sp>
      <p:sp>
        <p:nvSpPr>
          <p:cNvPr id="767" name="Google Shape;767;p46"/>
          <p:cNvSpPr txBox="1"/>
          <p:nvPr/>
        </p:nvSpPr>
        <p:spPr>
          <a:xfrm>
            <a:off x="5788158" y="3080375"/>
            <a:ext cx="5670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Registry Client</a:t>
            </a:r>
            <a:endParaRPr sz="800"/>
          </a:p>
        </p:txBody>
      </p:sp>
      <p:sp>
        <p:nvSpPr>
          <p:cNvPr id="768" name="Google Shape;768;p46"/>
          <p:cNvSpPr txBox="1"/>
          <p:nvPr/>
        </p:nvSpPr>
        <p:spPr>
          <a:xfrm>
            <a:off x="5788158" y="3918575"/>
            <a:ext cx="5670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Registry Client</a:t>
            </a:r>
            <a:endParaRPr sz="800"/>
          </a:p>
        </p:txBody>
      </p:sp>
      <p:cxnSp>
        <p:nvCxnSpPr>
          <p:cNvPr id="769" name="Google Shape;769;p46"/>
          <p:cNvCxnSpPr>
            <a:stCxn id="766" idx="3"/>
            <a:endCxn id="757" idx="2"/>
          </p:cNvCxnSpPr>
          <p:nvPr/>
        </p:nvCxnSpPr>
        <p:spPr>
          <a:xfrm flipH="1" rot="10800000">
            <a:off x="3592600" y="2459340"/>
            <a:ext cx="2126100" cy="842700"/>
          </a:xfrm>
          <a:prstGeom prst="bentConnector3">
            <a:avLst>
              <a:gd fmla="val 49999" name="adj1"/>
            </a:avLst>
          </a:prstGeom>
          <a:noFill/>
          <a:ln cap="flat" cmpd="sng" w="9525">
            <a:solidFill>
              <a:srgbClr val="000000"/>
            </a:solidFill>
            <a:prstDash val="solid"/>
            <a:round/>
            <a:headEnd len="med" w="med" type="triangle"/>
            <a:tailEnd len="med" w="med" type="none"/>
          </a:ln>
        </p:spPr>
      </p:cxnSp>
      <p:cxnSp>
        <p:nvCxnSpPr>
          <p:cNvPr id="770" name="Google Shape;770;p46"/>
          <p:cNvCxnSpPr>
            <a:stCxn id="766" idx="3"/>
            <a:endCxn id="761" idx="2"/>
          </p:cNvCxnSpPr>
          <p:nvPr/>
        </p:nvCxnSpPr>
        <p:spPr>
          <a:xfrm flipH="1" rot="10800000">
            <a:off x="3592600" y="3297540"/>
            <a:ext cx="2126100" cy="4500"/>
          </a:xfrm>
          <a:prstGeom prst="bentConnector3">
            <a:avLst>
              <a:gd fmla="val 49999" name="adj1"/>
            </a:avLst>
          </a:prstGeom>
          <a:noFill/>
          <a:ln cap="flat" cmpd="sng" w="9525">
            <a:solidFill>
              <a:srgbClr val="000000"/>
            </a:solidFill>
            <a:prstDash val="solid"/>
            <a:round/>
            <a:headEnd len="med" w="med" type="triangle"/>
            <a:tailEnd len="med" w="med" type="none"/>
          </a:ln>
        </p:spPr>
      </p:cxnSp>
      <p:cxnSp>
        <p:nvCxnSpPr>
          <p:cNvPr id="771" name="Google Shape;771;p46"/>
          <p:cNvCxnSpPr>
            <a:stCxn id="766" idx="3"/>
            <a:endCxn id="764" idx="2"/>
          </p:cNvCxnSpPr>
          <p:nvPr/>
        </p:nvCxnSpPr>
        <p:spPr>
          <a:xfrm>
            <a:off x="3592600" y="3302040"/>
            <a:ext cx="2126100" cy="833700"/>
          </a:xfrm>
          <a:prstGeom prst="bentConnector3">
            <a:avLst>
              <a:gd fmla="val 49999" name="adj1"/>
            </a:avLst>
          </a:prstGeom>
          <a:noFill/>
          <a:ln cap="flat" cmpd="sng" w="9525">
            <a:solidFill>
              <a:srgbClr val="000000"/>
            </a:solidFill>
            <a:prstDash val="solid"/>
            <a:round/>
            <a:headEnd len="med" w="med" type="triangle"/>
            <a:tailEnd len="med" w="med" type="none"/>
          </a:ln>
        </p:spPr>
      </p:cxnSp>
      <p:cxnSp>
        <p:nvCxnSpPr>
          <p:cNvPr id="772" name="Google Shape;772;p46"/>
          <p:cNvCxnSpPr>
            <a:stCxn id="773" idx="3"/>
            <a:endCxn id="756" idx="1"/>
          </p:cNvCxnSpPr>
          <p:nvPr/>
        </p:nvCxnSpPr>
        <p:spPr>
          <a:xfrm flipH="1" rot="10800000">
            <a:off x="3506413" y="2139425"/>
            <a:ext cx="2199300" cy="900"/>
          </a:xfrm>
          <a:prstGeom prst="straightConnector1">
            <a:avLst/>
          </a:prstGeom>
          <a:noFill/>
          <a:ln cap="flat" cmpd="sng" w="9525">
            <a:solidFill>
              <a:srgbClr val="000000"/>
            </a:solidFill>
            <a:prstDash val="solid"/>
            <a:round/>
            <a:headEnd len="med" w="med" type="none"/>
            <a:tailEnd len="med" w="med" type="triangle"/>
          </a:ln>
        </p:spPr>
      </p:cxnSp>
      <p:cxnSp>
        <p:nvCxnSpPr>
          <p:cNvPr id="774" name="Google Shape;774;p46"/>
          <p:cNvCxnSpPr>
            <a:stCxn id="775" idx="3"/>
            <a:endCxn id="773" idx="1"/>
          </p:cNvCxnSpPr>
          <p:nvPr/>
        </p:nvCxnSpPr>
        <p:spPr>
          <a:xfrm>
            <a:off x="1610175" y="2140427"/>
            <a:ext cx="923700" cy="0"/>
          </a:xfrm>
          <a:prstGeom prst="straightConnector1">
            <a:avLst/>
          </a:prstGeom>
          <a:noFill/>
          <a:ln cap="flat" cmpd="sng" w="9525">
            <a:solidFill>
              <a:srgbClr val="000000"/>
            </a:solidFill>
            <a:prstDash val="solid"/>
            <a:round/>
            <a:headEnd len="med" w="med" type="none"/>
            <a:tailEnd len="med" w="med" type="triangle"/>
          </a:ln>
        </p:spPr>
      </p:cxnSp>
      <p:sp>
        <p:nvSpPr>
          <p:cNvPr id="776" name="Google Shape;776;p46"/>
          <p:cNvSpPr txBox="1"/>
          <p:nvPr/>
        </p:nvSpPr>
        <p:spPr>
          <a:xfrm>
            <a:off x="3743325" y="3015700"/>
            <a:ext cx="85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a:t>
            </a:r>
            <a:r>
              <a:rPr lang="en" sz="1000"/>
              <a:t>egister</a:t>
            </a:r>
            <a:endParaRPr sz="1000"/>
          </a:p>
        </p:txBody>
      </p:sp>
      <p:sp>
        <p:nvSpPr>
          <p:cNvPr id="775" name="Google Shape;775;p46"/>
          <p:cNvSpPr/>
          <p:nvPr/>
        </p:nvSpPr>
        <p:spPr>
          <a:xfrm>
            <a:off x="465375" y="1935077"/>
            <a:ext cx="1144800" cy="4107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Consumer</a:t>
            </a:r>
            <a:br>
              <a:rPr lang="en" sz="1200"/>
            </a:br>
            <a:r>
              <a:rPr lang="en" sz="1200"/>
              <a:t>Service</a:t>
            </a:r>
            <a:endParaRPr sz="1200"/>
          </a:p>
        </p:txBody>
      </p:sp>
      <p:sp>
        <p:nvSpPr>
          <p:cNvPr id="777" name="Google Shape;777;p46"/>
          <p:cNvSpPr txBox="1"/>
          <p:nvPr/>
        </p:nvSpPr>
        <p:spPr>
          <a:xfrm>
            <a:off x="1671025" y="1879150"/>
            <a:ext cx="85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Request</a:t>
            </a:r>
            <a:endParaRPr sz="1000"/>
          </a:p>
        </p:txBody>
      </p:sp>
      <p:sp>
        <p:nvSpPr>
          <p:cNvPr id="773" name="Google Shape;773;p46"/>
          <p:cNvSpPr/>
          <p:nvPr/>
        </p:nvSpPr>
        <p:spPr>
          <a:xfrm>
            <a:off x="2533963" y="1723475"/>
            <a:ext cx="972450" cy="833700"/>
          </a:xfrm>
          <a:prstGeom prst="flowChartDecision">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778" name="Google Shape;778;p46"/>
          <p:cNvSpPr txBox="1"/>
          <p:nvPr/>
        </p:nvSpPr>
        <p:spPr>
          <a:xfrm>
            <a:off x="2551125" y="1943833"/>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
        <p:nvSpPr>
          <p:cNvPr id="779" name="Google Shape;779;p46"/>
          <p:cNvSpPr txBox="1"/>
          <p:nvPr/>
        </p:nvSpPr>
        <p:spPr>
          <a:xfrm>
            <a:off x="3831948" y="1879077"/>
            <a:ext cx="85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a:t>
            </a:r>
            <a:r>
              <a:rPr lang="en" sz="1000"/>
              <a:t>equest</a:t>
            </a:r>
            <a:endParaRPr sz="1000"/>
          </a:p>
        </p:txBody>
      </p:sp>
      <p:cxnSp>
        <p:nvCxnSpPr>
          <p:cNvPr id="780" name="Google Shape;780;p46"/>
          <p:cNvCxnSpPr/>
          <p:nvPr/>
        </p:nvCxnSpPr>
        <p:spPr>
          <a:xfrm>
            <a:off x="2777792" y="2344930"/>
            <a:ext cx="0" cy="670800"/>
          </a:xfrm>
          <a:prstGeom prst="straightConnector1">
            <a:avLst/>
          </a:prstGeom>
          <a:noFill/>
          <a:ln cap="flat" cmpd="sng" w="9525">
            <a:solidFill>
              <a:srgbClr val="000000"/>
            </a:solidFill>
            <a:prstDash val="solid"/>
            <a:round/>
            <a:headEnd len="med" w="med" type="none"/>
            <a:tailEnd len="med" w="med" type="triangle"/>
          </a:ln>
        </p:spPr>
      </p:cxnSp>
      <p:sp>
        <p:nvSpPr>
          <p:cNvPr id="781" name="Google Shape;781;p46"/>
          <p:cNvSpPr txBox="1"/>
          <p:nvPr/>
        </p:nvSpPr>
        <p:spPr>
          <a:xfrm>
            <a:off x="2002892" y="2398146"/>
            <a:ext cx="783000" cy="27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t>Discover</a:t>
            </a:r>
            <a:br>
              <a:rPr lang="en" sz="1000"/>
            </a:br>
            <a:r>
              <a:rPr lang="en" sz="1000"/>
              <a:t>service</a:t>
            </a:r>
            <a:endParaRPr sz="1000"/>
          </a:p>
        </p:txBody>
      </p:sp>
      <p:cxnSp>
        <p:nvCxnSpPr>
          <p:cNvPr id="782" name="Google Shape;782;p46"/>
          <p:cNvCxnSpPr/>
          <p:nvPr/>
        </p:nvCxnSpPr>
        <p:spPr>
          <a:xfrm>
            <a:off x="3262608" y="2344930"/>
            <a:ext cx="0" cy="670800"/>
          </a:xfrm>
          <a:prstGeom prst="straightConnector1">
            <a:avLst/>
          </a:prstGeom>
          <a:noFill/>
          <a:ln cap="flat" cmpd="sng" w="9525">
            <a:solidFill>
              <a:srgbClr val="000000"/>
            </a:solidFill>
            <a:prstDash val="solid"/>
            <a:round/>
            <a:headEnd len="med" w="med" type="triangle"/>
            <a:tailEnd len="med" w="med" type="none"/>
          </a:ln>
        </p:spPr>
      </p:cxnSp>
      <p:sp>
        <p:nvSpPr>
          <p:cNvPr id="783" name="Google Shape;783;p46"/>
          <p:cNvSpPr txBox="1"/>
          <p:nvPr/>
        </p:nvSpPr>
        <p:spPr>
          <a:xfrm>
            <a:off x="3249708" y="2398146"/>
            <a:ext cx="7830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Service</a:t>
            </a:r>
            <a:br>
              <a:rPr lang="en" sz="1000"/>
            </a:br>
            <a:r>
              <a:rPr lang="en" sz="1000"/>
              <a:t>location</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787" name="Shape 787"/>
        <p:cNvGrpSpPr/>
        <p:nvPr/>
      </p:nvGrpSpPr>
      <p:grpSpPr>
        <a:xfrm>
          <a:off x="0" y="0"/>
          <a:ext cx="0" cy="0"/>
          <a:chOff x="0" y="0"/>
          <a:chExt cx="0" cy="0"/>
        </a:xfrm>
      </p:grpSpPr>
      <p:sp>
        <p:nvSpPr>
          <p:cNvPr id="788" name="Google Shape;788;p4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Client-Side Discovery</a:t>
            </a:r>
            <a:endParaRPr/>
          </a:p>
        </p:txBody>
      </p:sp>
      <p:sp>
        <p:nvSpPr>
          <p:cNvPr id="789" name="Google Shape;789;p47"/>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7"/>
          <p:cNvSpPr/>
          <p:nvPr/>
        </p:nvSpPr>
        <p:spPr>
          <a:xfrm>
            <a:off x="4621025" y="1427600"/>
            <a:ext cx="2930400" cy="3087600"/>
          </a:xfrm>
          <a:prstGeom prst="roundRect">
            <a:avLst>
              <a:gd fmla="val 9851" name="adj"/>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7"/>
          <p:cNvSpPr/>
          <p:nvPr/>
        </p:nvSpPr>
        <p:spPr>
          <a:xfrm>
            <a:off x="5428925" y="1954250"/>
            <a:ext cx="1950600" cy="4905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br>
              <a:rPr b="1" lang="en" sz="1200">
                <a:solidFill>
                  <a:srgbClr val="FFFFFF"/>
                </a:solidFill>
              </a:rPr>
            </a:br>
            <a:r>
              <a:rPr lang="en" sz="1200">
                <a:solidFill>
                  <a:srgbClr val="FFFFFF"/>
                </a:solidFill>
              </a:rPr>
              <a:t>Instance 1</a:t>
            </a:r>
            <a:endParaRPr sz="1200">
              <a:solidFill>
                <a:srgbClr val="FFFFFF"/>
              </a:solidFill>
            </a:endParaRPr>
          </a:p>
        </p:txBody>
      </p:sp>
      <p:sp>
        <p:nvSpPr>
          <p:cNvPr id="792" name="Google Shape;792;p47"/>
          <p:cNvSpPr/>
          <p:nvPr/>
        </p:nvSpPr>
        <p:spPr>
          <a:xfrm>
            <a:off x="4791397" y="2021971"/>
            <a:ext cx="699300" cy="2352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sp>
        <p:nvSpPr>
          <p:cNvPr id="793" name="Google Shape;793;p47"/>
          <p:cNvSpPr/>
          <p:nvPr/>
        </p:nvSpPr>
        <p:spPr>
          <a:xfrm>
            <a:off x="4804250" y="2326075"/>
            <a:ext cx="699300" cy="266400"/>
          </a:xfrm>
          <a:prstGeom prst="round2DiagRect">
            <a:avLst>
              <a:gd fmla="val 16667" name="adj1"/>
              <a:gd fmla="val 0" name="adj2"/>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7"/>
          <p:cNvSpPr txBox="1"/>
          <p:nvPr/>
        </p:nvSpPr>
        <p:spPr>
          <a:xfrm>
            <a:off x="4873758" y="2242175"/>
            <a:ext cx="5670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Registry Client</a:t>
            </a:r>
            <a:endParaRPr sz="800"/>
          </a:p>
        </p:txBody>
      </p:sp>
      <p:sp>
        <p:nvSpPr>
          <p:cNvPr id="795" name="Google Shape;795;p47"/>
          <p:cNvSpPr/>
          <p:nvPr/>
        </p:nvSpPr>
        <p:spPr>
          <a:xfrm>
            <a:off x="5428925" y="2792450"/>
            <a:ext cx="1950600" cy="4905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br>
              <a:rPr b="1" lang="en" sz="1200">
                <a:solidFill>
                  <a:srgbClr val="FFFFFF"/>
                </a:solidFill>
              </a:rPr>
            </a:br>
            <a:r>
              <a:rPr lang="en" sz="1200">
                <a:solidFill>
                  <a:srgbClr val="FFFFFF"/>
                </a:solidFill>
              </a:rPr>
              <a:t>Instance 2</a:t>
            </a:r>
            <a:endParaRPr sz="1200">
              <a:solidFill>
                <a:srgbClr val="FFFFFF"/>
              </a:solidFill>
            </a:endParaRPr>
          </a:p>
        </p:txBody>
      </p:sp>
      <p:sp>
        <p:nvSpPr>
          <p:cNvPr id="796" name="Google Shape;796;p47"/>
          <p:cNvSpPr/>
          <p:nvPr/>
        </p:nvSpPr>
        <p:spPr>
          <a:xfrm>
            <a:off x="4791397" y="2860171"/>
            <a:ext cx="699300" cy="2352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sp>
        <p:nvSpPr>
          <p:cNvPr id="797" name="Google Shape;797;p47"/>
          <p:cNvSpPr/>
          <p:nvPr/>
        </p:nvSpPr>
        <p:spPr>
          <a:xfrm>
            <a:off x="4804250" y="3164275"/>
            <a:ext cx="699300" cy="266400"/>
          </a:xfrm>
          <a:prstGeom prst="round2DiagRect">
            <a:avLst>
              <a:gd fmla="val 16667" name="adj1"/>
              <a:gd fmla="val 0" name="adj2"/>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7"/>
          <p:cNvSpPr/>
          <p:nvPr/>
        </p:nvSpPr>
        <p:spPr>
          <a:xfrm>
            <a:off x="5428925" y="3630650"/>
            <a:ext cx="1950600" cy="4905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br>
              <a:rPr b="1" lang="en" sz="1200">
                <a:solidFill>
                  <a:srgbClr val="FFFFFF"/>
                </a:solidFill>
              </a:rPr>
            </a:br>
            <a:r>
              <a:rPr lang="en" sz="1200">
                <a:solidFill>
                  <a:srgbClr val="FFFFFF"/>
                </a:solidFill>
              </a:rPr>
              <a:t>Instance 3</a:t>
            </a:r>
            <a:endParaRPr sz="1200">
              <a:solidFill>
                <a:srgbClr val="FFFFFF"/>
              </a:solidFill>
            </a:endParaRPr>
          </a:p>
        </p:txBody>
      </p:sp>
      <p:sp>
        <p:nvSpPr>
          <p:cNvPr id="799" name="Google Shape;799;p47"/>
          <p:cNvSpPr/>
          <p:nvPr/>
        </p:nvSpPr>
        <p:spPr>
          <a:xfrm>
            <a:off x="4791397" y="3698371"/>
            <a:ext cx="699300" cy="2352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sp>
        <p:nvSpPr>
          <p:cNvPr id="800" name="Google Shape;800;p47"/>
          <p:cNvSpPr/>
          <p:nvPr/>
        </p:nvSpPr>
        <p:spPr>
          <a:xfrm>
            <a:off x="4804250" y="4002475"/>
            <a:ext cx="699300" cy="266400"/>
          </a:xfrm>
          <a:prstGeom prst="round2DiagRect">
            <a:avLst>
              <a:gd fmla="val 16667" name="adj1"/>
              <a:gd fmla="val 0" name="adj2"/>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7"/>
          <p:cNvSpPr txBox="1"/>
          <p:nvPr/>
        </p:nvSpPr>
        <p:spPr>
          <a:xfrm>
            <a:off x="4661129" y="1468451"/>
            <a:ext cx="14241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62A33"/>
                </a:solidFill>
              </a:rPr>
              <a:t>Inventory stack</a:t>
            </a:r>
            <a:endParaRPr b="1" sz="1200">
              <a:solidFill>
                <a:srgbClr val="262A33"/>
              </a:solidFill>
            </a:endParaRPr>
          </a:p>
        </p:txBody>
      </p:sp>
      <p:sp>
        <p:nvSpPr>
          <p:cNvPr id="802" name="Google Shape;802;p47"/>
          <p:cNvSpPr/>
          <p:nvPr/>
        </p:nvSpPr>
        <p:spPr>
          <a:xfrm>
            <a:off x="1762000" y="3015690"/>
            <a:ext cx="1144800" cy="572700"/>
          </a:xfrm>
          <a:prstGeom prst="roundRect">
            <a:avLst>
              <a:gd fmla="val 16667" name="adj"/>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Service</a:t>
            </a:r>
            <a:br>
              <a:rPr lang="en" sz="1200">
                <a:solidFill>
                  <a:srgbClr val="FFFFFF"/>
                </a:solidFill>
              </a:rPr>
            </a:br>
            <a:r>
              <a:rPr lang="en" sz="1200">
                <a:solidFill>
                  <a:srgbClr val="FFFFFF"/>
                </a:solidFill>
              </a:rPr>
              <a:t>Registry</a:t>
            </a:r>
            <a:endParaRPr sz="1200">
              <a:solidFill>
                <a:srgbClr val="FFFFFF"/>
              </a:solidFill>
            </a:endParaRPr>
          </a:p>
        </p:txBody>
      </p:sp>
      <p:sp>
        <p:nvSpPr>
          <p:cNvPr id="803" name="Google Shape;803;p47"/>
          <p:cNvSpPr txBox="1"/>
          <p:nvPr/>
        </p:nvSpPr>
        <p:spPr>
          <a:xfrm>
            <a:off x="4873758" y="3080375"/>
            <a:ext cx="5670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Registry Client</a:t>
            </a:r>
            <a:endParaRPr sz="800"/>
          </a:p>
        </p:txBody>
      </p:sp>
      <p:sp>
        <p:nvSpPr>
          <p:cNvPr id="804" name="Google Shape;804;p47"/>
          <p:cNvSpPr txBox="1"/>
          <p:nvPr/>
        </p:nvSpPr>
        <p:spPr>
          <a:xfrm>
            <a:off x="4873758" y="3918575"/>
            <a:ext cx="5670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Registry Client</a:t>
            </a:r>
            <a:endParaRPr sz="800"/>
          </a:p>
        </p:txBody>
      </p:sp>
      <p:cxnSp>
        <p:nvCxnSpPr>
          <p:cNvPr id="805" name="Google Shape;805;p47"/>
          <p:cNvCxnSpPr>
            <a:stCxn id="802" idx="3"/>
            <a:endCxn id="793" idx="2"/>
          </p:cNvCxnSpPr>
          <p:nvPr/>
        </p:nvCxnSpPr>
        <p:spPr>
          <a:xfrm flipH="1" rot="10800000">
            <a:off x="2906800" y="2459340"/>
            <a:ext cx="1897500" cy="842700"/>
          </a:xfrm>
          <a:prstGeom prst="bentConnector3">
            <a:avLst>
              <a:gd fmla="val 49999" name="adj1"/>
            </a:avLst>
          </a:prstGeom>
          <a:noFill/>
          <a:ln cap="flat" cmpd="sng" w="9525">
            <a:solidFill>
              <a:srgbClr val="000000"/>
            </a:solidFill>
            <a:prstDash val="solid"/>
            <a:round/>
            <a:headEnd len="med" w="med" type="triangle"/>
            <a:tailEnd len="med" w="med" type="none"/>
          </a:ln>
        </p:spPr>
      </p:cxnSp>
      <p:cxnSp>
        <p:nvCxnSpPr>
          <p:cNvPr id="806" name="Google Shape;806;p47"/>
          <p:cNvCxnSpPr>
            <a:stCxn id="802" idx="3"/>
            <a:endCxn id="797" idx="2"/>
          </p:cNvCxnSpPr>
          <p:nvPr/>
        </p:nvCxnSpPr>
        <p:spPr>
          <a:xfrm flipH="1" rot="10800000">
            <a:off x="2906800" y="3297540"/>
            <a:ext cx="1897500" cy="4500"/>
          </a:xfrm>
          <a:prstGeom prst="bentConnector3">
            <a:avLst>
              <a:gd fmla="val 49999" name="adj1"/>
            </a:avLst>
          </a:prstGeom>
          <a:noFill/>
          <a:ln cap="flat" cmpd="sng" w="9525">
            <a:solidFill>
              <a:srgbClr val="000000"/>
            </a:solidFill>
            <a:prstDash val="solid"/>
            <a:round/>
            <a:headEnd len="med" w="med" type="triangle"/>
            <a:tailEnd len="med" w="med" type="none"/>
          </a:ln>
        </p:spPr>
      </p:cxnSp>
      <p:cxnSp>
        <p:nvCxnSpPr>
          <p:cNvPr id="807" name="Google Shape;807;p47"/>
          <p:cNvCxnSpPr>
            <a:stCxn id="802" idx="3"/>
            <a:endCxn id="800" idx="2"/>
          </p:cNvCxnSpPr>
          <p:nvPr/>
        </p:nvCxnSpPr>
        <p:spPr>
          <a:xfrm>
            <a:off x="2906800" y="3302040"/>
            <a:ext cx="1897500" cy="833700"/>
          </a:xfrm>
          <a:prstGeom prst="bentConnector3">
            <a:avLst>
              <a:gd fmla="val 49999" name="adj1"/>
            </a:avLst>
          </a:prstGeom>
          <a:noFill/>
          <a:ln cap="flat" cmpd="sng" w="9525">
            <a:solidFill>
              <a:srgbClr val="000000"/>
            </a:solidFill>
            <a:prstDash val="solid"/>
            <a:round/>
            <a:headEnd len="med" w="med" type="triangle"/>
            <a:tailEnd len="med" w="med" type="none"/>
          </a:ln>
        </p:spPr>
      </p:cxnSp>
      <p:cxnSp>
        <p:nvCxnSpPr>
          <p:cNvPr id="808" name="Google Shape;808;p47"/>
          <p:cNvCxnSpPr/>
          <p:nvPr/>
        </p:nvCxnSpPr>
        <p:spPr>
          <a:xfrm>
            <a:off x="2105800" y="2344930"/>
            <a:ext cx="0" cy="670800"/>
          </a:xfrm>
          <a:prstGeom prst="straightConnector1">
            <a:avLst/>
          </a:prstGeom>
          <a:noFill/>
          <a:ln cap="flat" cmpd="sng" w="9525">
            <a:solidFill>
              <a:srgbClr val="000000"/>
            </a:solidFill>
            <a:prstDash val="solid"/>
            <a:round/>
            <a:headEnd len="med" w="med" type="none"/>
            <a:tailEnd len="med" w="med" type="triangle"/>
          </a:ln>
        </p:spPr>
      </p:cxnSp>
      <p:sp>
        <p:nvSpPr>
          <p:cNvPr id="809" name="Google Shape;809;p47"/>
          <p:cNvSpPr txBox="1"/>
          <p:nvPr/>
        </p:nvSpPr>
        <p:spPr>
          <a:xfrm>
            <a:off x="1330900" y="2398146"/>
            <a:ext cx="783000" cy="27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t>D</a:t>
            </a:r>
            <a:r>
              <a:rPr lang="en" sz="1000"/>
              <a:t>iscover</a:t>
            </a:r>
            <a:br>
              <a:rPr lang="en" sz="1000"/>
            </a:br>
            <a:r>
              <a:rPr lang="en" sz="1000"/>
              <a:t>service</a:t>
            </a:r>
            <a:endParaRPr sz="1000"/>
          </a:p>
        </p:txBody>
      </p:sp>
      <p:cxnSp>
        <p:nvCxnSpPr>
          <p:cNvPr id="810" name="Google Shape;810;p47"/>
          <p:cNvCxnSpPr>
            <a:stCxn id="811" idx="3"/>
            <a:endCxn id="792" idx="1"/>
          </p:cNvCxnSpPr>
          <p:nvPr/>
        </p:nvCxnSpPr>
        <p:spPr>
          <a:xfrm>
            <a:off x="2906800" y="2139580"/>
            <a:ext cx="1884600" cy="0"/>
          </a:xfrm>
          <a:prstGeom prst="straightConnector1">
            <a:avLst/>
          </a:prstGeom>
          <a:noFill/>
          <a:ln cap="flat" cmpd="sng" w="9525">
            <a:solidFill>
              <a:srgbClr val="000000"/>
            </a:solidFill>
            <a:prstDash val="solid"/>
            <a:round/>
            <a:headEnd len="med" w="med" type="none"/>
            <a:tailEnd len="med" w="med" type="triangle"/>
          </a:ln>
        </p:spPr>
      </p:cxnSp>
      <p:sp>
        <p:nvSpPr>
          <p:cNvPr id="812" name="Google Shape;812;p47"/>
          <p:cNvSpPr txBox="1"/>
          <p:nvPr/>
        </p:nvSpPr>
        <p:spPr>
          <a:xfrm>
            <a:off x="3007225" y="2994175"/>
            <a:ext cx="7830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a:t>
            </a:r>
            <a:r>
              <a:rPr lang="en" sz="1000"/>
              <a:t>egister</a:t>
            </a:r>
            <a:endParaRPr sz="1000"/>
          </a:p>
        </p:txBody>
      </p:sp>
      <p:sp>
        <p:nvSpPr>
          <p:cNvPr id="811" name="Google Shape;811;p47"/>
          <p:cNvSpPr/>
          <p:nvPr/>
        </p:nvSpPr>
        <p:spPr>
          <a:xfrm>
            <a:off x="1762000" y="1934230"/>
            <a:ext cx="1144800" cy="4107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Consumer</a:t>
            </a:r>
            <a:endParaRPr sz="1200"/>
          </a:p>
          <a:p>
            <a:pPr indent="0" lvl="0" marL="0" rtl="0" algn="ctr">
              <a:spcBef>
                <a:spcPts val="0"/>
              </a:spcBef>
              <a:spcAft>
                <a:spcPts val="0"/>
              </a:spcAft>
              <a:buNone/>
            </a:pPr>
            <a:r>
              <a:rPr lang="en" sz="1200"/>
              <a:t>Service</a:t>
            </a:r>
            <a:endParaRPr sz="1200"/>
          </a:p>
        </p:txBody>
      </p:sp>
      <p:sp>
        <p:nvSpPr>
          <p:cNvPr id="813" name="Google Shape;813;p47"/>
          <p:cNvSpPr txBox="1"/>
          <p:nvPr/>
        </p:nvSpPr>
        <p:spPr>
          <a:xfrm>
            <a:off x="3179846" y="1865709"/>
            <a:ext cx="85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a:t>
            </a:r>
            <a:r>
              <a:rPr lang="en" sz="1000"/>
              <a:t>equest</a:t>
            </a:r>
            <a:endParaRPr sz="1000"/>
          </a:p>
        </p:txBody>
      </p:sp>
      <p:cxnSp>
        <p:nvCxnSpPr>
          <p:cNvPr id="814" name="Google Shape;814;p47"/>
          <p:cNvCxnSpPr/>
          <p:nvPr/>
        </p:nvCxnSpPr>
        <p:spPr>
          <a:xfrm>
            <a:off x="2563000" y="2344930"/>
            <a:ext cx="0" cy="670800"/>
          </a:xfrm>
          <a:prstGeom prst="straightConnector1">
            <a:avLst/>
          </a:prstGeom>
          <a:noFill/>
          <a:ln cap="flat" cmpd="sng" w="9525">
            <a:solidFill>
              <a:srgbClr val="000000"/>
            </a:solidFill>
            <a:prstDash val="solid"/>
            <a:round/>
            <a:headEnd len="med" w="med" type="triangle"/>
            <a:tailEnd len="med" w="med" type="none"/>
          </a:ln>
        </p:spPr>
      </p:cxnSp>
      <p:sp>
        <p:nvSpPr>
          <p:cNvPr id="815" name="Google Shape;815;p47"/>
          <p:cNvSpPr txBox="1"/>
          <p:nvPr/>
        </p:nvSpPr>
        <p:spPr>
          <a:xfrm>
            <a:off x="2550100" y="2398146"/>
            <a:ext cx="7830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Service</a:t>
            </a:r>
            <a:br>
              <a:rPr lang="en" sz="1000"/>
            </a:br>
            <a:r>
              <a:rPr lang="en" sz="1000"/>
              <a:t>location</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819" name="Shape 819"/>
        <p:cNvGrpSpPr/>
        <p:nvPr/>
      </p:nvGrpSpPr>
      <p:grpSpPr>
        <a:xfrm>
          <a:off x="0" y="0"/>
          <a:ext cx="0" cy="0"/>
          <a:chOff x="0" y="0"/>
          <a:chExt cx="0" cy="0"/>
        </a:xfrm>
      </p:grpSpPr>
      <p:sp>
        <p:nvSpPr>
          <p:cNvPr id="820" name="Google Shape;820;p4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time</a:t>
            </a:r>
            <a:endParaRPr/>
          </a:p>
        </p:txBody>
      </p:sp>
      <p:sp>
        <p:nvSpPr>
          <p:cNvPr id="821" name="Google Shape;821;p48"/>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48"/>
          <p:cNvGrpSpPr/>
          <p:nvPr/>
        </p:nvGrpSpPr>
        <p:grpSpPr>
          <a:xfrm>
            <a:off x="4410398" y="2335246"/>
            <a:ext cx="3465135" cy="365112"/>
            <a:chOff x="2429975" y="1600712"/>
            <a:chExt cx="3866475" cy="407400"/>
          </a:xfrm>
        </p:grpSpPr>
        <p:sp>
          <p:nvSpPr>
            <p:cNvPr id="823" name="Google Shape;823;p48"/>
            <p:cNvSpPr/>
            <p:nvPr/>
          </p:nvSpPr>
          <p:spPr>
            <a:xfrm>
              <a:off x="3141350" y="1600712"/>
              <a:ext cx="3155100" cy="407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endParaRPr b="1" sz="1200">
                <a:solidFill>
                  <a:srgbClr val="FFFFFF"/>
                </a:solidFill>
              </a:endParaRPr>
            </a:p>
          </p:txBody>
        </p:sp>
        <p:sp>
          <p:nvSpPr>
            <p:cNvPr id="824" name="Google Shape;824;p48"/>
            <p:cNvSpPr/>
            <p:nvPr/>
          </p:nvSpPr>
          <p:spPr>
            <a:xfrm>
              <a:off x="2429975" y="16667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grpSp>
        <p:nvGrpSpPr>
          <p:cNvPr id="825" name="Google Shape;825;p48"/>
          <p:cNvGrpSpPr/>
          <p:nvPr/>
        </p:nvGrpSpPr>
        <p:grpSpPr>
          <a:xfrm>
            <a:off x="4404007" y="1517106"/>
            <a:ext cx="3466316" cy="365112"/>
            <a:chOff x="2429975" y="2334595"/>
            <a:chExt cx="3867792" cy="407400"/>
          </a:xfrm>
        </p:grpSpPr>
        <p:sp>
          <p:nvSpPr>
            <p:cNvPr id="826" name="Google Shape;826;p48"/>
            <p:cNvSpPr/>
            <p:nvPr/>
          </p:nvSpPr>
          <p:spPr>
            <a:xfrm>
              <a:off x="3142667" y="2334595"/>
              <a:ext cx="3155100" cy="4074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Accounting microservice</a:t>
              </a:r>
              <a:endParaRPr b="1" sz="1200">
                <a:solidFill>
                  <a:srgbClr val="FFFFFF"/>
                </a:solidFill>
              </a:endParaRPr>
            </a:p>
          </p:txBody>
        </p:sp>
        <p:sp>
          <p:nvSpPr>
            <p:cNvPr id="827" name="Google Shape;827;p48"/>
            <p:cNvSpPr/>
            <p:nvPr/>
          </p:nvSpPr>
          <p:spPr>
            <a:xfrm>
              <a:off x="2429975" y="2408013"/>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grpSp>
        <p:nvGrpSpPr>
          <p:cNvPr id="828" name="Google Shape;828;p48"/>
          <p:cNvGrpSpPr/>
          <p:nvPr/>
        </p:nvGrpSpPr>
        <p:grpSpPr>
          <a:xfrm>
            <a:off x="4410397" y="3979054"/>
            <a:ext cx="3466316" cy="365112"/>
            <a:chOff x="2429975" y="3061819"/>
            <a:chExt cx="3867792" cy="407400"/>
          </a:xfrm>
        </p:grpSpPr>
        <p:sp>
          <p:nvSpPr>
            <p:cNvPr id="829" name="Google Shape;829;p48"/>
            <p:cNvSpPr/>
            <p:nvPr/>
          </p:nvSpPr>
          <p:spPr>
            <a:xfrm>
              <a:off x="3142667" y="3061819"/>
              <a:ext cx="3155100" cy="4074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Checkout microservice</a:t>
              </a:r>
              <a:endParaRPr b="1" sz="1200">
                <a:solidFill>
                  <a:srgbClr val="FFFFFF"/>
                </a:solidFill>
              </a:endParaRPr>
            </a:p>
          </p:txBody>
        </p:sp>
        <p:sp>
          <p:nvSpPr>
            <p:cNvPr id="830" name="Google Shape;830;p48"/>
            <p:cNvSpPr/>
            <p:nvPr/>
          </p:nvSpPr>
          <p:spPr>
            <a:xfrm>
              <a:off x="2429975" y="3135237"/>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sp>
        <p:nvSpPr>
          <p:cNvPr id="831" name="Google Shape;831;p48"/>
          <p:cNvSpPr/>
          <p:nvPr/>
        </p:nvSpPr>
        <p:spPr>
          <a:xfrm>
            <a:off x="287400" y="2758925"/>
            <a:ext cx="1090800" cy="324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Consumer</a:t>
            </a:r>
            <a:endParaRPr sz="1200">
              <a:solidFill>
                <a:srgbClr val="666666"/>
              </a:solidFill>
            </a:endParaRPr>
          </a:p>
        </p:txBody>
      </p:sp>
      <p:grpSp>
        <p:nvGrpSpPr>
          <p:cNvPr id="832" name="Google Shape;832;p48"/>
          <p:cNvGrpSpPr/>
          <p:nvPr/>
        </p:nvGrpSpPr>
        <p:grpSpPr>
          <a:xfrm>
            <a:off x="4416183" y="3126906"/>
            <a:ext cx="3466316" cy="365112"/>
            <a:chOff x="2429975" y="3796203"/>
            <a:chExt cx="3867792" cy="407400"/>
          </a:xfrm>
        </p:grpSpPr>
        <p:sp>
          <p:nvSpPr>
            <p:cNvPr id="833" name="Google Shape;833;p48"/>
            <p:cNvSpPr/>
            <p:nvPr/>
          </p:nvSpPr>
          <p:spPr>
            <a:xfrm>
              <a:off x="3142667" y="3796203"/>
              <a:ext cx="3155100" cy="407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Store microservice</a:t>
              </a:r>
              <a:endParaRPr b="1" sz="1200">
                <a:solidFill>
                  <a:srgbClr val="FFFFFF"/>
                </a:solidFill>
              </a:endParaRPr>
            </a:p>
          </p:txBody>
        </p:sp>
        <p:sp>
          <p:nvSpPr>
            <p:cNvPr id="834" name="Google Shape;834;p48"/>
            <p:cNvSpPr/>
            <p:nvPr/>
          </p:nvSpPr>
          <p:spPr>
            <a:xfrm>
              <a:off x="2429975" y="38765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sp>
        <p:nvSpPr>
          <p:cNvPr id="835" name="Google Shape;835;p48"/>
          <p:cNvSpPr/>
          <p:nvPr/>
        </p:nvSpPr>
        <p:spPr>
          <a:xfrm>
            <a:off x="1909850" y="2758925"/>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API Gateway</a:t>
            </a:r>
            <a:endParaRPr sz="1200"/>
          </a:p>
        </p:txBody>
      </p:sp>
      <p:cxnSp>
        <p:nvCxnSpPr>
          <p:cNvPr id="836" name="Google Shape;836;p48"/>
          <p:cNvCxnSpPr>
            <a:stCxn id="831" idx="3"/>
            <a:endCxn id="835" idx="1"/>
          </p:cNvCxnSpPr>
          <p:nvPr/>
        </p:nvCxnSpPr>
        <p:spPr>
          <a:xfrm>
            <a:off x="1378200" y="2921225"/>
            <a:ext cx="531600" cy="0"/>
          </a:xfrm>
          <a:prstGeom prst="straightConnector1">
            <a:avLst/>
          </a:prstGeom>
          <a:noFill/>
          <a:ln cap="flat" cmpd="sng" w="9525">
            <a:solidFill>
              <a:srgbClr val="000000"/>
            </a:solidFill>
            <a:prstDash val="solid"/>
            <a:round/>
            <a:headEnd len="med" w="med" type="none"/>
            <a:tailEnd len="med" w="med" type="none"/>
          </a:ln>
        </p:spPr>
      </p:cxnSp>
      <p:cxnSp>
        <p:nvCxnSpPr>
          <p:cNvPr id="837" name="Google Shape;837;p48"/>
          <p:cNvCxnSpPr>
            <a:stCxn id="835" idx="3"/>
            <a:endCxn id="827" idx="1"/>
          </p:cNvCxnSpPr>
          <p:nvPr/>
        </p:nvCxnSpPr>
        <p:spPr>
          <a:xfrm flipH="1" rot="10800000">
            <a:off x="3054650" y="1700525"/>
            <a:ext cx="1349400" cy="1220700"/>
          </a:xfrm>
          <a:prstGeom prst="straightConnector1">
            <a:avLst/>
          </a:prstGeom>
          <a:noFill/>
          <a:ln cap="flat" cmpd="sng" w="9525">
            <a:solidFill>
              <a:srgbClr val="000000"/>
            </a:solidFill>
            <a:prstDash val="solid"/>
            <a:round/>
            <a:headEnd len="med" w="med" type="none"/>
            <a:tailEnd len="med" w="med" type="none"/>
          </a:ln>
        </p:spPr>
      </p:cxnSp>
      <p:cxnSp>
        <p:nvCxnSpPr>
          <p:cNvPr id="838" name="Google Shape;838;p48"/>
          <p:cNvCxnSpPr>
            <a:stCxn id="835" idx="3"/>
            <a:endCxn id="824" idx="1"/>
          </p:cNvCxnSpPr>
          <p:nvPr/>
        </p:nvCxnSpPr>
        <p:spPr>
          <a:xfrm flipH="1" rot="10800000">
            <a:off x="3054650" y="2512025"/>
            <a:ext cx="1355700" cy="409200"/>
          </a:xfrm>
          <a:prstGeom prst="straightConnector1">
            <a:avLst/>
          </a:prstGeom>
          <a:noFill/>
          <a:ln cap="flat" cmpd="sng" w="9525">
            <a:solidFill>
              <a:srgbClr val="000000"/>
            </a:solidFill>
            <a:prstDash val="solid"/>
            <a:round/>
            <a:headEnd len="med" w="med" type="none"/>
            <a:tailEnd len="med" w="med" type="none"/>
          </a:ln>
        </p:spPr>
      </p:cxnSp>
      <p:cxnSp>
        <p:nvCxnSpPr>
          <p:cNvPr id="839" name="Google Shape;839;p48"/>
          <p:cNvCxnSpPr>
            <a:stCxn id="835" idx="3"/>
            <a:endCxn id="834" idx="1"/>
          </p:cNvCxnSpPr>
          <p:nvPr/>
        </p:nvCxnSpPr>
        <p:spPr>
          <a:xfrm>
            <a:off x="3054650" y="2921225"/>
            <a:ext cx="1361400" cy="395400"/>
          </a:xfrm>
          <a:prstGeom prst="straightConnector1">
            <a:avLst/>
          </a:prstGeom>
          <a:noFill/>
          <a:ln cap="flat" cmpd="sng" w="9525">
            <a:solidFill>
              <a:srgbClr val="000000"/>
            </a:solidFill>
            <a:prstDash val="solid"/>
            <a:round/>
            <a:headEnd len="med" w="med" type="none"/>
            <a:tailEnd len="med" w="med" type="none"/>
          </a:ln>
        </p:spPr>
      </p:cxnSp>
      <p:cxnSp>
        <p:nvCxnSpPr>
          <p:cNvPr id="840" name="Google Shape;840;p48"/>
          <p:cNvCxnSpPr>
            <a:stCxn id="835" idx="3"/>
            <a:endCxn id="830" idx="1"/>
          </p:cNvCxnSpPr>
          <p:nvPr/>
        </p:nvCxnSpPr>
        <p:spPr>
          <a:xfrm>
            <a:off x="3054650" y="2921225"/>
            <a:ext cx="1355700" cy="1241400"/>
          </a:xfrm>
          <a:prstGeom prst="straightConnector1">
            <a:avLst/>
          </a:prstGeom>
          <a:noFill/>
          <a:ln cap="flat" cmpd="sng" w="9525">
            <a:solidFill>
              <a:srgbClr val="000000"/>
            </a:solidFill>
            <a:prstDash val="solid"/>
            <a:round/>
            <a:headEnd len="med" w="med" type="none"/>
            <a:tailEnd len="med" w="med" type="none"/>
          </a:ln>
        </p:spPr>
      </p:cxnSp>
      <p:sp>
        <p:nvSpPr>
          <p:cNvPr id="841" name="Google Shape;841;p48"/>
          <p:cNvSpPr/>
          <p:nvPr/>
        </p:nvSpPr>
        <p:spPr>
          <a:xfrm>
            <a:off x="1909850" y="4420400"/>
            <a:ext cx="1864500" cy="572700"/>
          </a:xfrm>
          <a:prstGeom prst="roundRect">
            <a:avLst>
              <a:gd fmla="val 16667" name="adj"/>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Service Registry</a:t>
            </a:r>
            <a:endParaRPr sz="1200">
              <a:solidFill>
                <a:srgbClr val="FFFFFF"/>
              </a:solidFill>
            </a:endParaRPr>
          </a:p>
          <a:p>
            <a:pPr indent="0" lvl="0" marL="0" rtl="0" algn="ctr">
              <a:spcBef>
                <a:spcPts val="0"/>
              </a:spcBef>
              <a:spcAft>
                <a:spcPts val="0"/>
              </a:spcAft>
              <a:buNone/>
            </a:pPr>
            <a:r>
              <a:rPr lang="en" sz="1200">
                <a:solidFill>
                  <a:srgbClr val="FFFFFF"/>
                </a:solidFill>
              </a:rPr>
              <a:t>Eureka</a:t>
            </a:r>
            <a:endParaRPr sz="1200">
              <a:solidFill>
                <a:srgbClr val="FFFFFF"/>
              </a:solidFill>
            </a:endParaRPr>
          </a:p>
        </p:txBody>
      </p:sp>
      <p:cxnSp>
        <p:nvCxnSpPr>
          <p:cNvPr id="842" name="Google Shape;842;p48"/>
          <p:cNvCxnSpPr>
            <a:stCxn id="826" idx="3"/>
            <a:endCxn id="841" idx="3"/>
          </p:cNvCxnSpPr>
          <p:nvPr/>
        </p:nvCxnSpPr>
        <p:spPr>
          <a:xfrm flipH="1">
            <a:off x="3774423" y="1699662"/>
            <a:ext cx="4095900" cy="3007200"/>
          </a:xfrm>
          <a:prstGeom prst="bentConnector3">
            <a:avLst>
              <a:gd fmla="val -6001" name="adj1"/>
            </a:avLst>
          </a:prstGeom>
          <a:noFill/>
          <a:ln cap="flat" cmpd="sng" w="9525">
            <a:solidFill>
              <a:srgbClr val="000000"/>
            </a:solidFill>
            <a:prstDash val="solid"/>
            <a:round/>
            <a:headEnd len="med" w="med" type="none"/>
            <a:tailEnd len="med" w="med" type="none"/>
          </a:ln>
        </p:spPr>
      </p:cxnSp>
      <p:cxnSp>
        <p:nvCxnSpPr>
          <p:cNvPr id="843" name="Google Shape;843;p48"/>
          <p:cNvCxnSpPr>
            <a:stCxn id="823" idx="3"/>
            <a:endCxn id="841" idx="3"/>
          </p:cNvCxnSpPr>
          <p:nvPr/>
        </p:nvCxnSpPr>
        <p:spPr>
          <a:xfrm flipH="1">
            <a:off x="3774233" y="2517802"/>
            <a:ext cx="4101300" cy="2188800"/>
          </a:xfrm>
          <a:prstGeom prst="bentConnector3">
            <a:avLst>
              <a:gd fmla="val -5806" name="adj1"/>
            </a:avLst>
          </a:prstGeom>
          <a:noFill/>
          <a:ln cap="flat" cmpd="sng" w="9525">
            <a:solidFill>
              <a:srgbClr val="000000"/>
            </a:solidFill>
            <a:prstDash val="solid"/>
            <a:round/>
            <a:headEnd len="med" w="med" type="none"/>
            <a:tailEnd len="med" w="med" type="none"/>
          </a:ln>
        </p:spPr>
      </p:cxnSp>
      <p:cxnSp>
        <p:nvCxnSpPr>
          <p:cNvPr id="844" name="Google Shape;844;p48"/>
          <p:cNvCxnSpPr>
            <a:stCxn id="833" idx="3"/>
            <a:endCxn id="841" idx="3"/>
          </p:cNvCxnSpPr>
          <p:nvPr/>
        </p:nvCxnSpPr>
        <p:spPr>
          <a:xfrm flipH="1">
            <a:off x="3774299" y="3309461"/>
            <a:ext cx="4108200" cy="1397400"/>
          </a:xfrm>
          <a:prstGeom prst="bentConnector3">
            <a:avLst>
              <a:gd fmla="val -5686" name="adj1"/>
            </a:avLst>
          </a:prstGeom>
          <a:noFill/>
          <a:ln cap="flat" cmpd="sng" w="9525">
            <a:solidFill>
              <a:srgbClr val="000000"/>
            </a:solidFill>
            <a:prstDash val="solid"/>
            <a:round/>
            <a:headEnd len="med" w="med" type="none"/>
            <a:tailEnd len="med" w="med" type="none"/>
          </a:ln>
        </p:spPr>
      </p:cxnSp>
      <p:cxnSp>
        <p:nvCxnSpPr>
          <p:cNvPr id="845" name="Google Shape;845;p48"/>
          <p:cNvCxnSpPr>
            <a:stCxn id="829" idx="3"/>
            <a:endCxn id="841" idx="3"/>
          </p:cNvCxnSpPr>
          <p:nvPr/>
        </p:nvCxnSpPr>
        <p:spPr>
          <a:xfrm flipH="1">
            <a:off x="3774213" y="4161610"/>
            <a:ext cx="4102500" cy="545100"/>
          </a:xfrm>
          <a:prstGeom prst="bentConnector3">
            <a:avLst>
              <a:gd fmla="val -5804" name="adj1"/>
            </a:avLst>
          </a:prstGeom>
          <a:noFill/>
          <a:ln cap="flat" cmpd="sng" w="9525">
            <a:solidFill>
              <a:srgbClr val="000000"/>
            </a:solidFill>
            <a:prstDash val="solid"/>
            <a:round/>
            <a:headEnd len="med" w="med" type="none"/>
            <a:tailEnd len="med" w="med" type="triangle"/>
          </a:ln>
        </p:spPr>
      </p:cxnSp>
      <p:cxnSp>
        <p:nvCxnSpPr>
          <p:cNvPr id="846" name="Google Shape;846;p48"/>
          <p:cNvCxnSpPr>
            <a:stCxn id="835" idx="2"/>
          </p:cNvCxnSpPr>
          <p:nvPr/>
        </p:nvCxnSpPr>
        <p:spPr>
          <a:xfrm>
            <a:off x="2482250" y="3083525"/>
            <a:ext cx="0" cy="1336500"/>
          </a:xfrm>
          <a:prstGeom prst="straightConnector1">
            <a:avLst/>
          </a:prstGeom>
          <a:noFill/>
          <a:ln cap="flat" cmpd="sng" w="9525">
            <a:solidFill>
              <a:srgbClr val="000000"/>
            </a:solidFill>
            <a:prstDash val="solid"/>
            <a:round/>
            <a:headEnd len="med" w="med" type="triangle"/>
            <a:tailEnd len="med" w="med" type="triangle"/>
          </a:ln>
        </p:spPr>
      </p:cxnSp>
      <p:sp>
        <p:nvSpPr>
          <p:cNvPr id="847" name="Google Shape;847;p48"/>
          <p:cNvSpPr txBox="1"/>
          <p:nvPr/>
        </p:nvSpPr>
        <p:spPr>
          <a:xfrm>
            <a:off x="8172000" y="2943425"/>
            <a:ext cx="7830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a:t>
            </a:r>
            <a:r>
              <a:rPr lang="en" sz="1000"/>
              <a:t>egister </a:t>
            </a:r>
            <a:endParaRPr sz="1000"/>
          </a:p>
        </p:txBody>
      </p:sp>
      <p:sp>
        <p:nvSpPr>
          <p:cNvPr id="848" name="Google Shape;848;p48"/>
          <p:cNvSpPr txBox="1"/>
          <p:nvPr/>
        </p:nvSpPr>
        <p:spPr>
          <a:xfrm>
            <a:off x="1205000" y="3578250"/>
            <a:ext cx="13197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a:t>
            </a:r>
            <a:r>
              <a:rPr lang="en" sz="1000"/>
              <a:t>egister &amp; Discover</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852" name="Shape 852"/>
        <p:cNvGrpSpPr/>
        <p:nvPr/>
      </p:nvGrpSpPr>
      <p:grpSpPr>
        <a:xfrm>
          <a:off x="0" y="0"/>
          <a:ext cx="0" cy="0"/>
          <a:chOff x="0" y="0"/>
          <a:chExt cx="0" cy="0"/>
        </a:xfrm>
      </p:grpSpPr>
      <p:sp>
        <p:nvSpPr>
          <p:cNvPr id="853" name="Google Shape;853;p49"/>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Fault-Tolerance</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Distributed Systems</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857" name="Shape 857"/>
        <p:cNvGrpSpPr/>
        <p:nvPr/>
      </p:nvGrpSpPr>
      <p:grpSpPr>
        <a:xfrm>
          <a:off x="0" y="0"/>
          <a:ext cx="0" cy="0"/>
          <a:chOff x="0" y="0"/>
          <a:chExt cx="0" cy="0"/>
        </a:xfrm>
      </p:grpSpPr>
      <p:sp>
        <p:nvSpPr>
          <p:cNvPr id="858" name="Google Shape;858;p5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Circuit Breaker</a:t>
            </a:r>
            <a:endParaRPr/>
          </a:p>
        </p:txBody>
      </p:sp>
      <p:sp>
        <p:nvSpPr>
          <p:cNvPr id="859" name="Google Shape;859;p50"/>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0" name="Google Shape;860;p50"/>
          <p:cNvPicPr preferRelativeResize="0"/>
          <p:nvPr/>
        </p:nvPicPr>
        <p:blipFill>
          <a:blip r:embed="rId3">
            <a:alphaModFix/>
          </a:blip>
          <a:stretch>
            <a:fillRect/>
          </a:stretch>
        </p:blipFill>
        <p:spPr>
          <a:xfrm>
            <a:off x="1874683" y="1043228"/>
            <a:ext cx="5425500" cy="406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864" name="Shape 864"/>
        <p:cNvGrpSpPr/>
        <p:nvPr/>
      </p:nvGrpSpPr>
      <p:grpSpPr>
        <a:xfrm>
          <a:off x="0" y="0"/>
          <a:ext cx="0" cy="0"/>
          <a:chOff x="0" y="0"/>
          <a:chExt cx="0" cy="0"/>
        </a:xfrm>
      </p:grpSpPr>
      <p:sp>
        <p:nvSpPr>
          <p:cNvPr id="865" name="Google Shape;865;p5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Hystrix Fallback</a:t>
            </a:r>
            <a:endParaRPr/>
          </a:p>
        </p:txBody>
      </p:sp>
      <p:sp>
        <p:nvSpPr>
          <p:cNvPr id="866" name="Google Shape;866;p51"/>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7" name="Google Shape;867;p51"/>
          <p:cNvPicPr preferRelativeResize="0"/>
          <p:nvPr/>
        </p:nvPicPr>
        <p:blipFill>
          <a:blip r:embed="rId3">
            <a:alphaModFix/>
          </a:blip>
          <a:stretch>
            <a:fillRect/>
          </a:stretch>
        </p:blipFill>
        <p:spPr>
          <a:xfrm>
            <a:off x="1601349" y="1154000"/>
            <a:ext cx="5903451" cy="3870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Microservices?</a:t>
            </a:r>
            <a:endParaRPr/>
          </a:p>
        </p:txBody>
      </p:sp>
      <p:sp>
        <p:nvSpPr>
          <p:cNvPr id="85" name="Google Shape;85;p16"/>
          <p:cNvSpPr txBox="1"/>
          <p:nvPr/>
        </p:nvSpPr>
        <p:spPr>
          <a:xfrm>
            <a:off x="1251125" y="1668150"/>
            <a:ext cx="6362700" cy="24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700">
                <a:solidFill>
                  <a:srgbClr val="FFFFFF"/>
                </a:solidFill>
                <a:latin typeface="Varela Round"/>
                <a:ea typeface="Varela Round"/>
                <a:cs typeface="Varela Round"/>
                <a:sym typeface="Varela Round"/>
              </a:rPr>
              <a:t>A microservice application is a collection of independent services, each doing one thing well, that work together to perform more complex operations.</a:t>
            </a:r>
            <a:endParaRPr i="1" sz="2700">
              <a:solidFill>
                <a:srgbClr val="FFFFFF"/>
              </a:solidFill>
              <a:latin typeface="Varela Round"/>
              <a:ea typeface="Varela Round"/>
              <a:cs typeface="Varela Round"/>
              <a:sym typeface="Varela Rou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871" name="Shape 871"/>
        <p:cNvGrpSpPr/>
        <p:nvPr/>
      </p:nvGrpSpPr>
      <p:grpSpPr>
        <a:xfrm>
          <a:off x="0" y="0"/>
          <a:ext cx="0" cy="0"/>
          <a:chOff x="0" y="0"/>
          <a:chExt cx="0" cy="0"/>
        </a:xfrm>
      </p:grpSpPr>
      <p:sp>
        <p:nvSpPr>
          <p:cNvPr id="872" name="Google Shape;872;p52"/>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4B66"/>
                </a:solidFill>
              </a:rPr>
              <a:t>Feign</a:t>
            </a:r>
            <a:endParaRPr b="1">
              <a:solidFill>
                <a:srgbClr val="384B66"/>
              </a:solidFill>
            </a:endParaRPr>
          </a:p>
          <a:p>
            <a:pPr indent="0" lvl="0" marL="0" rtl="0" algn="l">
              <a:spcBef>
                <a:spcPts val="0"/>
              </a:spcBef>
              <a:spcAft>
                <a:spcPts val="0"/>
              </a:spcAft>
              <a:buNone/>
            </a:pPr>
            <a:r>
              <a:rPr lang="en" sz="3000">
                <a:solidFill>
                  <a:srgbClr val="384B66"/>
                </a:solidFill>
              </a:rPr>
              <a:t>Declarative REST Client</a:t>
            </a:r>
            <a:r>
              <a:rPr lang="en" sz="2400">
                <a:solidFill>
                  <a:srgbClr val="384B66"/>
                </a:solidFill>
              </a:rPr>
              <a:t> </a:t>
            </a:r>
            <a:endParaRPr sz="2400">
              <a:solidFill>
                <a:srgbClr val="384B66"/>
              </a:solidFill>
            </a:endParaRPr>
          </a:p>
          <a:p>
            <a:pPr indent="0" lvl="0" marL="0" rtl="0" algn="l">
              <a:spcBef>
                <a:spcPts val="0"/>
              </a:spcBef>
              <a:spcAft>
                <a:spcPts val="0"/>
              </a:spcAft>
              <a:buNone/>
            </a:pPr>
            <a:r>
              <a:t/>
            </a:r>
            <a:endParaRPr>
              <a:solidFill>
                <a:srgbClr val="384B66"/>
              </a:solidFill>
            </a:endParaRPr>
          </a:p>
        </p:txBody>
      </p:sp>
      <p:sp>
        <p:nvSpPr>
          <p:cNvPr id="873" name="Google Shape;873;p52"/>
          <p:cNvSpPr/>
          <p:nvPr/>
        </p:nvSpPr>
        <p:spPr>
          <a:xfrm>
            <a:off x="4506794" y="-19777"/>
            <a:ext cx="4655400" cy="5196300"/>
          </a:xfrm>
          <a:prstGeom prst="rect">
            <a:avLst/>
          </a:prstGeom>
          <a:solidFill>
            <a:srgbClr val="384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2"/>
          <p:cNvSpPr txBox="1"/>
          <p:nvPr>
            <p:ph idx="2" type="body"/>
          </p:nvPr>
        </p:nvSpPr>
        <p:spPr>
          <a:xfrm>
            <a:off x="4658525" y="724200"/>
            <a:ext cx="44151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Discovery Service - Eureka</a:t>
            </a:r>
            <a:endParaRPr>
              <a:solidFill>
                <a:srgbClr val="C5C5CC"/>
              </a:solidFill>
              <a:latin typeface="Varela Round"/>
              <a:ea typeface="Varela Round"/>
              <a:cs typeface="Varela Round"/>
              <a:sym typeface="Varela Round"/>
            </a:endParaRPr>
          </a:p>
          <a:p>
            <a:pPr indent="-342900" lvl="0" marL="457200" rtl="0" algn="l">
              <a:spcBef>
                <a:spcPts val="100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Fallbacks - Hystrix</a:t>
            </a:r>
            <a:endParaRPr>
              <a:solidFill>
                <a:srgbClr val="C5C5CC"/>
              </a:solidFill>
              <a:latin typeface="Varela Round"/>
              <a:ea typeface="Varela Round"/>
              <a:cs typeface="Varela Round"/>
              <a:sym typeface="Varela Round"/>
            </a:endParaRPr>
          </a:p>
          <a:p>
            <a:pPr indent="-342900" lvl="0" marL="457200" rtl="0" algn="l">
              <a:spcBef>
                <a:spcPts val="1000"/>
              </a:spcBef>
              <a:spcAft>
                <a:spcPts val="1000"/>
              </a:spcAft>
              <a:buClr>
                <a:srgbClr val="C5C5CC"/>
              </a:buClr>
              <a:buSzPts val="1800"/>
              <a:buFont typeface="Varela Round"/>
              <a:buChar char="●"/>
            </a:pPr>
            <a:r>
              <a:rPr lang="en">
                <a:solidFill>
                  <a:srgbClr val="C5C5CC"/>
                </a:solidFill>
                <a:latin typeface="Varela Round"/>
                <a:ea typeface="Varela Round"/>
                <a:cs typeface="Varela Round"/>
                <a:sym typeface="Varela Round"/>
              </a:rPr>
              <a:t>Request / Response compression </a:t>
            </a:r>
            <a:endParaRPr>
              <a:solidFill>
                <a:srgbClr val="C5C5CC"/>
              </a:solidFill>
              <a:latin typeface="Varela Round"/>
              <a:ea typeface="Varela Round"/>
              <a:cs typeface="Varela Round"/>
              <a:sym typeface="Varela Roun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878" name="Shape 878"/>
        <p:cNvGrpSpPr/>
        <p:nvPr/>
      </p:nvGrpSpPr>
      <p:grpSpPr>
        <a:xfrm>
          <a:off x="0" y="0"/>
          <a:ext cx="0" cy="0"/>
          <a:chOff x="0" y="0"/>
          <a:chExt cx="0" cy="0"/>
        </a:xfrm>
      </p:grpSpPr>
      <p:sp>
        <p:nvSpPr>
          <p:cNvPr id="879" name="Google Shape;879;p53"/>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Event-Driven</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data management</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883" name="Shape 883"/>
        <p:cNvGrpSpPr/>
        <p:nvPr/>
      </p:nvGrpSpPr>
      <p:grpSpPr>
        <a:xfrm>
          <a:off x="0" y="0"/>
          <a:ext cx="0" cy="0"/>
          <a:chOff x="0" y="0"/>
          <a:chExt cx="0" cy="0"/>
        </a:xfrm>
      </p:grpSpPr>
      <p:sp>
        <p:nvSpPr>
          <p:cNvPr id="884" name="Google Shape;884;p54"/>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a:off x="1347050" y="1561925"/>
            <a:ext cx="2630400" cy="26370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6" name="Google Shape;886;p5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of Distributed Data</a:t>
            </a:r>
            <a:endParaRPr/>
          </a:p>
        </p:txBody>
      </p:sp>
      <p:sp>
        <p:nvSpPr>
          <p:cNvPr id="887" name="Google Shape;887;p54"/>
          <p:cNvSpPr/>
          <p:nvPr/>
        </p:nvSpPr>
        <p:spPr>
          <a:xfrm>
            <a:off x="4919325" y="1566700"/>
            <a:ext cx="2168100" cy="26370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88" name="Google Shape;888;p54"/>
          <p:cNvSpPr txBox="1"/>
          <p:nvPr/>
        </p:nvSpPr>
        <p:spPr>
          <a:xfrm>
            <a:off x="1501953" y="1566700"/>
            <a:ext cx="17913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9138"/>
                </a:solidFill>
              </a:rPr>
              <a:t>Checkout Context</a:t>
            </a:r>
            <a:endParaRPr>
              <a:solidFill>
                <a:srgbClr val="E69138"/>
              </a:solidFill>
            </a:endParaRPr>
          </a:p>
        </p:txBody>
      </p:sp>
      <p:sp>
        <p:nvSpPr>
          <p:cNvPr id="889" name="Google Shape;889;p54"/>
          <p:cNvSpPr/>
          <p:nvPr/>
        </p:nvSpPr>
        <p:spPr>
          <a:xfrm>
            <a:off x="2380409" y="2017875"/>
            <a:ext cx="892800" cy="368400"/>
          </a:xfrm>
          <a:prstGeom prst="rect">
            <a:avLst/>
          </a:prstGeom>
          <a:solidFill>
            <a:srgbClr val="E691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Order</a:t>
            </a:r>
            <a:endParaRPr sz="1000">
              <a:solidFill>
                <a:srgbClr val="FFFFFF"/>
              </a:solidFill>
            </a:endParaRPr>
          </a:p>
        </p:txBody>
      </p:sp>
      <p:sp>
        <p:nvSpPr>
          <p:cNvPr id="890" name="Google Shape;890;p54"/>
          <p:cNvSpPr txBox="1"/>
          <p:nvPr/>
        </p:nvSpPr>
        <p:spPr>
          <a:xfrm>
            <a:off x="5041693" y="1561913"/>
            <a:ext cx="17913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23737"/>
                </a:solidFill>
              </a:rPr>
              <a:t>Accounting Context</a:t>
            </a:r>
            <a:endParaRPr>
              <a:solidFill>
                <a:srgbClr val="A23737"/>
              </a:solidFill>
            </a:endParaRPr>
          </a:p>
        </p:txBody>
      </p:sp>
      <p:sp>
        <p:nvSpPr>
          <p:cNvPr id="891" name="Google Shape;891;p54"/>
          <p:cNvSpPr/>
          <p:nvPr/>
        </p:nvSpPr>
        <p:spPr>
          <a:xfrm>
            <a:off x="5586050" y="2022425"/>
            <a:ext cx="915300" cy="3684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Custommer</a:t>
            </a:r>
            <a:endParaRPr sz="1000">
              <a:solidFill>
                <a:srgbClr val="FFFFFF"/>
              </a:solidFill>
            </a:endParaRPr>
          </a:p>
        </p:txBody>
      </p:sp>
      <p:graphicFrame>
        <p:nvGraphicFramePr>
          <p:cNvPr id="892" name="Google Shape;892;p54"/>
          <p:cNvGraphicFramePr/>
          <p:nvPr/>
        </p:nvGraphicFramePr>
        <p:xfrm>
          <a:off x="1537250" y="3103585"/>
          <a:ext cx="3000000" cy="3000000"/>
        </p:xfrm>
        <a:graphic>
          <a:graphicData uri="http://schemas.openxmlformats.org/drawingml/2006/table">
            <a:tbl>
              <a:tblPr>
                <a:noFill/>
                <a:tableStyleId>{6EB28B90-26AE-4EDC-BDCE-C190FD8F1FFC}</a:tableStyleId>
              </a:tblPr>
              <a:tblGrid>
                <a:gridCol w="382850"/>
                <a:gridCol w="834050"/>
                <a:gridCol w="535975"/>
                <a:gridCol w="473825"/>
              </a:tblGrid>
              <a:tr h="236675">
                <a:tc>
                  <a:txBody>
                    <a:bodyPr/>
                    <a:lstStyle/>
                    <a:p>
                      <a:pPr indent="0" lvl="0" marL="0" rtl="0" algn="l">
                        <a:spcBef>
                          <a:spcPts val="0"/>
                        </a:spcBef>
                        <a:spcAft>
                          <a:spcPts val="0"/>
                        </a:spcAft>
                        <a:buNone/>
                      </a:pPr>
                      <a:r>
                        <a:rPr lang="en" sz="900">
                          <a:solidFill>
                            <a:srgbClr val="666666"/>
                          </a:solidFill>
                        </a:rPr>
                        <a:t>id</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customer_id</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satus</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total</a:t>
                      </a:r>
                      <a:endParaRPr sz="900">
                        <a:solidFill>
                          <a:srgbClr val="666666"/>
                        </a:solidFill>
                      </a:endParaRPr>
                    </a:p>
                  </a:txBody>
                  <a:tcPr marT="91425" marB="91425" marR="91425" marL="91425"/>
                </a:tc>
              </a:tr>
              <a:tr h="20530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0530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bl>
          </a:graphicData>
        </a:graphic>
      </p:graphicFrame>
      <p:cxnSp>
        <p:nvCxnSpPr>
          <p:cNvPr id="893" name="Google Shape;893;p54"/>
          <p:cNvCxnSpPr>
            <a:stCxn id="891" idx="2"/>
          </p:cNvCxnSpPr>
          <p:nvPr/>
        </p:nvCxnSpPr>
        <p:spPr>
          <a:xfrm>
            <a:off x="6043700" y="2390825"/>
            <a:ext cx="0" cy="710400"/>
          </a:xfrm>
          <a:prstGeom prst="straightConnector1">
            <a:avLst/>
          </a:prstGeom>
          <a:noFill/>
          <a:ln cap="flat" cmpd="sng" w="19050">
            <a:solidFill>
              <a:srgbClr val="000000"/>
            </a:solidFill>
            <a:prstDash val="solid"/>
            <a:round/>
            <a:headEnd len="med" w="med" type="none"/>
            <a:tailEnd len="med" w="med" type="triangle"/>
          </a:ln>
        </p:spPr>
      </p:cxnSp>
      <p:graphicFrame>
        <p:nvGraphicFramePr>
          <p:cNvPr id="894" name="Google Shape;894;p54"/>
          <p:cNvGraphicFramePr/>
          <p:nvPr/>
        </p:nvGraphicFramePr>
        <p:xfrm>
          <a:off x="5118625" y="3103585"/>
          <a:ext cx="3000000" cy="3000000"/>
        </p:xfrm>
        <a:graphic>
          <a:graphicData uri="http://schemas.openxmlformats.org/drawingml/2006/table">
            <a:tbl>
              <a:tblPr>
                <a:noFill/>
                <a:tableStyleId>{6EB28B90-26AE-4EDC-BDCE-C190FD8F1FFC}</a:tableStyleId>
              </a:tblPr>
              <a:tblGrid>
                <a:gridCol w="382850"/>
                <a:gridCol w="834050"/>
                <a:gridCol w="535975"/>
              </a:tblGrid>
              <a:tr h="236675">
                <a:tc>
                  <a:txBody>
                    <a:bodyPr/>
                    <a:lstStyle/>
                    <a:p>
                      <a:pPr indent="0" lvl="0" marL="0" rtl="0" algn="l">
                        <a:spcBef>
                          <a:spcPts val="0"/>
                        </a:spcBef>
                        <a:spcAft>
                          <a:spcPts val="0"/>
                        </a:spcAft>
                        <a:buNone/>
                      </a:pPr>
                      <a:r>
                        <a:rPr lang="en" sz="900">
                          <a:solidFill>
                            <a:srgbClr val="666666"/>
                          </a:solidFill>
                        </a:rPr>
                        <a:t>id</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credit</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a:t>
                      </a:r>
                      <a:endParaRPr sz="900">
                        <a:solidFill>
                          <a:srgbClr val="666666"/>
                        </a:solidFill>
                      </a:endParaRPr>
                    </a:p>
                  </a:txBody>
                  <a:tcPr marT="91425" marB="91425" marR="91425" marL="91425"/>
                </a:tc>
              </a:tr>
              <a:tr h="20530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0530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bl>
          </a:graphicData>
        </a:graphic>
      </p:graphicFrame>
      <p:cxnSp>
        <p:nvCxnSpPr>
          <p:cNvPr id="895" name="Google Shape;895;p54"/>
          <p:cNvCxnSpPr>
            <a:stCxn id="889" idx="2"/>
          </p:cNvCxnSpPr>
          <p:nvPr/>
        </p:nvCxnSpPr>
        <p:spPr>
          <a:xfrm>
            <a:off x="2826809" y="2386275"/>
            <a:ext cx="2254500" cy="706800"/>
          </a:xfrm>
          <a:prstGeom prst="straightConnector1">
            <a:avLst/>
          </a:prstGeom>
          <a:noFill/>
          <a:ln cap="flat" cmpd="sng" w="19050">
            <a:solidFill>
              <a:srgbClr val="000000"/>
            </a:solidFill>
            <a:prstDash val="solid"/>
            <a:round/>
            <a:headEnd len="med" w="med" type="none"/>
            <a:tailEnd len="med" w="med" type="triangle"/>
          </a:ln>
        </p:spPr>
      </p:cxnSp>
      <p:cxnSp>
        <p:nvCxnSpPr>
          <p:cNvPr id="896" name="Google Shape;896;p54"/>
          <p:cNvCxnSpPr>
            <a:stCxn id="889" idx="2"/>
          </p:cNvCxnSpPr>
          <p:nvPr/>
        </p:nvCxnSpPr>
        <p:spPr>
          <a:xfrm>
            <a:off x="2826809" y="2386275"/>
            <a:ext cx="0" cy="714900"/>
          </a:xfrm>
          <a:prstGeom prst="straightConnector1">
            <a:avLst/>
          </a:prstGeom>
          <a:noFill/>
          <a:ln cap="flat" cmpd="sng" w="19050">
            <a:solidFill>
              <a:srgbClr val="000000"/>
            </a:solidFill>
            <a:prstDash val="solid"/>
            <a:round/>
            <a:headEnd len="med" w="med" type="none"/>
            <a:tailEnd len="med" w="med" type="triangle"/>
          </a:ln>
        </p:spPr>
      </p:cxnSp>
      <p:sp>
        <p:nvSpPr>
          <p:cNvPr id="897" name="Google Shape;897;p54"/>
          <p:cNvSpPr/>
          <p:nvPr/>
        </p:nvSpPr>
        <p:spPr>
          <a:xfrm>
            <a:off x="4054200" y="2623575"/>
            <a:ext cx="469500" cy="469500"/>
          </a:xfrm>
          <a:prstGeom prst="mathMultiply">
            <a:avLst>
              <a:gd fmla="val 23520"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4"/>
          <p:cNvSpPr txBox="1"/>
          <p:nvPr/>
        </p:nvSpPr>
        <p:spPr>
          <a:xfrm>
            <a:off x="5028694" y="2835929"/>
            <a:ext cx="10563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CUSTOMER</a:t>
            </a:r>
            <a:endParaRPr sz="1000">
              <a:solidFill>
                <a:srgbClr val="666666"/>
              </a:solidFill>
            </a:endParaRPr>
          </a:p>
        </p:txBody>
      </p:sp>
      <p:sp>
        <p:nvSpPr>
          <p:cNvPr id="899" name="Google Shape;899;p54"/>
          <p:cNvSpPr txBox="1"/>
          <p:nvPr/>
        </p:nvSpPr>
        <p:spPr>
          <a:xfrm>
            <a:off x="1447294" y="2835929"/>
            <a:ext cx="10563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ORDER</a:t>
            </a:r>
            <a:endParaRPr sz="1000">
              <a:solidFill>
                <a:srgbClr val="66666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903" name="Shape 903"/>
        <p:cNvGrpSpPr/>
        <p:nvPr/>
      </p:nvGrpSpPr>
      <p:grpSpPr>
        <a:xfrm>
          <a:off x="0" y="0"/>
          <a:ext cx="0" cy="0"/>
          <a:chOff x="0" y="0"/>
          <a:chExt cx="0" cy="0"/>
        </a:xfrm>
      </p:grpSpPr>
      <p:sp>
        <p:nvSpPr>
          <p:cNvPr id="904" name="Google Shape;904;p55"/>
          <p:cNvSpPr/>
          <p:nvPr/>
        </p:nvSpPr>
        <p:spPr>
          <a:xfrm>
            <a:off x="-8550" y="1017600"/>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 theorem</a:t>
            </a:r>
            <a:endParaRPr/>
          </a:p>
        </p:txBody>
      </p:sp>
      <p:sp>
        <p:nvSpPr>
          <p:cNvPr id="906" name="Google Shape;906;p55"/>
          <p:cNvSpPr/>
          <p:nvPr/>
        </p:nvSpPr>
        <p:spPr>
          <a:xfrm>
            <a:off x="3026225" y="1477425"/>
            <a:ext cx="2010300" cy="19980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2365900" y="2378325"/>
            <a:ext cx="2010300" cy="1998000"/>
          </a:xfrm>
          <a:prstGeom prst="ellipse">
            <a:avLst/>
          </a:prstGeom>
          <a:solidFill>
            <a:srgbClr val="0061FF">
              <a:alpha val="329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3705300" y="2378325"/>
            <a:ext cx="2010300" cy="1998000"/>
          </a:xfrm>
          <a:prstGeom prst="ellipse">
            <a:avLst/>
          </a:prstGeom>
          <a:solidFill>
            <a:srgbClr val="FF0000">
              <a:alpha val="262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txBox="1"/>
          <p:nvPr/>
        </p:nvSpPr>
        <p:spPr>
          <a:xfrm>
            <a:off x="3459275" y="1689525"/>
            <a:ext cx="13098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Consistency</a:t>
            </a:r>
            <a:endParaRPr>
              <a:latin typeface="Varela Round"/>
              <a:ea typeface="Varela Round"/>
              <a:cs typeface="Varela Round"/>
              <a:sym typeface="Varela Round"/>
            </a:endParaRPr>
          </a:p>
        </p:txBody>
      </p:sp>
      <p:sp>
        <p:nvSpPr>
          <p:cNvPr id="910" name="Google Shape;910;p55"/>
          <p:cNvSpPr txBox="1"/>
          <p:nvPr/>
        </p:nvSpPr>
        <p:spPr>
          <a:xfrm>
            <a:off x="2646650" y="3769450"/>
            <a:ext cx="11442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Availability</a:t>
            </a:r>
            <a:endParaRPr>
              <a:latin typeface="Varela Round"/>
              <a:ea typeface="Varela Round"/>
              <a:cs typeface="Varela Round"/>
              <a:sym typeface="Varela Round"/>
            </a:endParaRPr>
          </a:p>
        </p:txBody>
      </p:sp>
      <p:sp>
        <p:nvSpPr>
          <p:cNvPr id="911" name="Google Shape;911;p55"/>
          <p:cNvSpPr txBox="1"/>
          <p:nvPr/>
        </p:nvSpPr>
        <p:spPr>
          <a:xfrm>
            <a:off x="4295250" y="3769425"/>
            <a:ext cx="13098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Partitioning</a:t>
            </a:r>
            <a:endParaRPr>
              <a:latin typeface="Varela Round"/>
              <a:ea typeface="Varela Round"/>
              <a:cs typeface="Varela Round"/>
              <a:sym typeface="Varela Round"/>
            </a:endParaRPr>
          </a:p>
        </p:txBody>
      </p:sp>
      <p:sp>
        <p:nvSpPr>
          <p:cNvPr id="912" name="Google Shape;912;p55"/>
          <p:cNvSpPr txBox="1"/>
          <p:nvPr/>
        </p:nvSpPr>
        <p:spPr>
          <a:xfrm>
            <a:off x="3151800" y="2729488"/>
            <a:ext cx="5535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CA</a:t>
            </a:r>
            <a:endParaRPr>
              <a:latin typeface="Varela Round"/>
              <a:ea typeface="Varela Round"/>
              <a:cs typeface="Varela Round"/>
              <a:sym typeface="Varela Round"/>
            </a:endParaRPr>
          </a:p>
        </p:txBody>
      </p:sp>
      <p:sp>
        <p:nvSpPr>
          <p:cNvPr id="913" name="Google Shape;913;p55"/>
          <p:cNvSpPr txBox="1"/>
          <p:nvPr/>
        </p:nvSpPr>
        <p:spPr>
          <a:xfrm>
            <a:off x="4295250" y="2729475"/>
            <a:ext cx="5535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CP</a:t>
            </a:r>
            <a:endParaRPr>
              <a:latin typeface="Varela Round"/>
              <a:ea typeface="Varela Round"/>
              <a:cs typeface="Varela Round"/>
              <a:sym typeface="Varela Round"/>
            </a:endParaRPr>
          </a:p>
        </p:txBody>
      </p:sp>
      <p:sp>
        <p:nvSpPr>
          <p:cNvPr id="914" name="Google Shape;914;p55"/>
          <p:cNvSpPr txBox="1"/>
          <p:nvPr/>
        </p:nvSpPr>
        <p:spPr>
          <a:xfrm>
            <a:off x="3806775" y="3547563"/>
            <a:ext cx="5535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AP</a:t>
            </a:r>
            <a:endParaRPr>
              <a:latin typeface="Varela Round"/>
              <a:ea typeface="Varela Round"/>
              <a:cs typeface="Varela Round"/>
              <a:sym typeface="Varela Round"/>
            </a:endParaRPr>
          </a:p>
        </p:txBody>
      </p:sp>
      <p:sp>
        <p:nvSpPr>
          <p:cNvPr id="915" name="Google Shape;915;p55"/>
          <p:cNvSpPr txBox="1"/>
          <p:nvPr/>
        </p:nvSpPr>
        <p:spPr>
          <a:xfrm>
            <a:off x="3913625" y="2931388"/>
            <a:ext cx="5535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Varela Round"/>
                <a:ea typeface="Varela Round"/>
                <a:cs typeface="Varela Round"/>
                <a:sym typeface="Varela Round"/>
              </a:rPr>
              <a:t>X</a:t>
            </a:r>
            <a:endParaRPr>
              <a:solidFill>
                <a:srgbClr val="FF0000"/>
              </a:solidFill>
              <a:latin typeface="Varela Round"/>
              <a:ea typeface="Varela Round"/>
              <a:cs typeface="Varela Round"/>
              <a:sym typeface="Varela Round"/>
            </a:endParaRPr>
          </a:p>
        </p:txBody>
      </p:sp>
      <p:sp>
        <p:nvSpPr>
          <p:cNvPr id="916" name="Google Shape;916;p55"/>
          <p:cNvSpPr txBox="1"/>
          <p:nvPr/>
        </p:nvSpPr>
        <p:spPr>
          <a:xfrm>
            <a:off x="5122075" y="1477425"/>
            <a:ext cx="2352600" cy="9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All clients see the same view of data, even right after update or delete</a:t>
            </a:r>
            <a:endParaRPr>
              <a:latin typeface="Varela Round"/>
              <a:ea typeface="Varela Round"/>
              <a:cs typeface="Varela Round"/>
              <a:sym typeface="Varela Round"/>
            </a:endParaRPr>
          </a:p>
        </p:txBody>
      </p:sp>
      <p:sp>
        <p:nvSpPr>
          <p:cNvPr id="917" name="Google Shape;917;p55"/>
          <p:cNvSpPr txBox="1"/>
          <p:nvPr/>
        </p:nvSpPr>
        <p:spPr>
          <a:xfrm>
            <a:off x="5798450" y="3547575"/>
            <a:ext cx="2352600" cy="9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The system continues to work as expected, even in presence of partial network failure</a:t>
            </a:r>
            <a:endParaRPr>
              <a:latin typeface="Varela Round"/>
              <a:ea typeface="Varela Round"/>
              <a:cs typeface="Varela Round"/>
              <a:sym typeface="Varela Round"/>
            </a:endParaRPr>
          </a:p>
        </p:txBody>
      </p:sp>
      <p:sp>
        <p:nvSpPr>
          <p:cNvPr id="918" name="Google Shape;918;p55"/>
          <p:cNvSpPr txBox="1"/>
          <p:nvPr/>
        </p:nvSpPr>
        <p:spPr>
          <a:xfrm>
            <a:off x="133625" y="3769425"/>
            <a:ext cx="2352600" cy="9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All clients can find a replica of data, even in case of partial node failures</a:t>
            </a:r>
            <a:endParaRPr>
              <a:latin typeface="Varela Round"/>
              <a:ea typeface="Varela Round"/>
              <a:cs typeface="Varela Round"/>
              <a:sym typeface="Varela Rou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922" name="Shape 922"/>
        <p:cNvGrpSpPr/>
        <p:nvPr/>
      </p:nvGrpSpPr>
      <p:grpSpPr>
        <a:xfrm>
          <a:off x="0" y="0"/>
          <a:ext cx="0" cy="0"/>
          <a:chOff x="0" y="0"/>
          <a:chExt cx="0" cy="0"/>
        </a:xfrm>
      </p:grpSpPr>
      <p:sp>
        <p:nvSpPr>
          <p:cNvPr id="923" name="Google Shape;923;p56"/>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6"/>
          <p:cNvSpPr/>
          <p:nvPr/>
        </p:nvSpPr>
        <p:spPr>
          <a:xfrm>
            <a:off x="661250" y="1561925"/>
            <a:ext cx="2630400" cy="26370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5" name="Google Shape;925;p5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Event-Driven Architecture</a:t>
            </a:r>
            <a:endParaRPr/>
          </a:p>
        </p:txBody>
      </p:sp>
      <p:sp>
        <p:nvSpPr>
          <p:cNvPr id="926" name="Google Shape;926;p56"/>
          <p:cNvSpPr/>
          <p:nvPr/>
        </p:nvSpPr>
        <p:spPr>
          <a:xfrm>
            <a:off x="6367125" y="1566700"/>
            <a:ext cx="2168100" cy="34041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27" name="Google Shape;927;p56"/>
          <p:cNvSpPr txBox="1"/>
          <p:nvPr/>
        </p:nvSpPr>
        <p:spPr>
          <a:xfrm>
            <a:off x="816153" y="1566700"/>
            <a:ext cx="17913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9138"/>
                </a:solidFill>
              </a:rPr>
              <a:t>Checkout</a:t>
            </a:r>
            <a:r>
              <a:rPr lang="en">
                <a:solidFill>
                  <a:srgbClr val="E69138"/>
                </a:solidFill>
              </a:rPr>
              <a:t> Context</a:t>
            </a:r>
            <a:endParaRPr>
              <a:solidFill>
                <a:srgbClr val="E69138"/>
              </a:solidFill>
            </a:endParaRPr>
          </a:p>
        </p:txBody>
      </p:sp>
      <p:sp>
        <p:nvSpPr>
          <p:cNvPr id="928" name="Google Shape;928;p56"/>
          <p:cNvSpPr/>
          <p:nvPr/>
        </p:nvSpPr>
        <p:spPr>
          <a:xfrm>
            <a:off x="1694609" y="2017875"/>
            <a:ext cx="892800" cy="368400"/>
          </a:xfrm>
          <a:prstGeom prst="rect">
            <a:avLst/>
          </a:prstGeom>
          <a:solidFill>
            <a:srgbClr val="E691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Order</a:t>
            </a:r>
            <a:endParaRPr sz="1000">
              <a:solidFill>
                <a:srgbClr val="FFFFFF"/>
              </a:solidFill>
            </a:endParaRPr>
          </a:p>
        </p:txBody>
      </p:sp>
      <p:sp>
        <p:nvSpPr>
          <p:cNvPr id="929" name="Google Shape;929;p56"/>
          <p:cNvSpPr txBox="1"/>
          <p:nvPr/>
        </p:nvSpPr>
        <p:spPr>
          <a:xfrm>
            <a:off x="6489493" y="1561913"/>
            <a:ext cx="17913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23737"/>
                </a:solidFill>
              </a:rPr>
              <a:t>Accounting</a:t>
            </a:r>
            <a:r>
              <a:rPr lang="en">
                <a:solidFill>
                  <a:srgbClr val="A23737"/>
                </a:solidFill>
              </a:rPr>
              <a:t> Context</a:t>
            </a:r>
            <a:endParaRPr>
              <a:solidFill>
                <a:srgbClr val="A23737"/>
              </a:solidFill>
            </a:endParaRPr>
          </a:p>
        </p:txBody>
      </p:sp>
      <p:graphicFrame>
        <p:nvGraphicFramePr>
          <p:cNvPr id="930" name="Google Shape;930;p56"/>
          <p:cNvGraphicFramePr/>
          <p:nvPr/>
        </p:nvGraphicFramePr>
        <p:xfrm>
          <a:off x="851450" y="3103585"/>
          <a:ext cx="3000000" cy="3000000"/>
        </p:xfrm>
        <a:graphic>
          <a:graphicData uri="http://schemas.openxmlformats.org/drawingml/2006/table">
            <a:tbl>
              <a:tblPr>
                <a:noFill/>
                <a:tableStyleId>{6EB28B90-26AE-4EDC-BDCE-C190FD8F1FFC}</a:tableStyleId>
              </a:tblPr>
              <a:tblGrid>
                <a:gridCol w="382850"/>
                <a:gridCol w="834050"/>
                <a:gridCol w="535975"/>
                <a:gridCol w="473825"/>
              </a:tblGrid>
              <a:tr h="236675">
                <a:tc>
                  <a:txBody>
                    <a:bodyPr/>
                    <a:lstStyle/>
                    <a:p>
                      <a:pPr indent="0" lvl="0" marL="0" rtl="0" algn="l">
                        <a:spcBef>
                          <a:spcPts val="0"/>
                        </a:spcBef>
                        <a:spcAft>
                          <a:spcPts val="0"/>
                        </a:spcAft>
                        <a:buNone/>
                      </a:pPr>
                      <a:r>
                        <a:rPr lang="en" sz="900">
                          <a:solidFill>
                            <a:srgbClr val="666666"/>
                          </a:solidFill>
                        </a:rPr>
                        <a:t>id</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customer_id</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satus</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total</a:t>
                      </a:r>
                      <a:endParaRPr sz="900">
                        <a:solidFill>
                          <a:srgbClr val="666666"/>
                        </a:solidFill>
                      </a:endParaRPr>
                    </a:p>
                  </a:txBody>
                  <a:tcPr marT="91425" marB="91425" marR="91425" marL="91425"/>
                </a:tc>
              </a:tr>
              <a:tr h="205300">
                <a:tc>
                  <a:txBody>
                    <a:bodyPr/>
                    <a:lstStyle/>
                    <a:p>
                      <a:pPr indent="0" lvl="0" marL="0" rtl="0" algn="l">
                        <a:spcBef>
                          <a:spcPts val="0"/>
                        </a:spcBef>
                        <a:spcAft>
                          <a:spcPts val="0"/>
                        </a:spcAft>
                        <a:buNone/>
                      </a:pPr>
                      <a:r>
                        <a:rPr b="1" lang="en" sz="700">
                          <a:solidFill>
                            <a:srgbClr val="666666"/>
                          </a:solidFill>
                        </a:rPr>
                        <a:t>909</a:t>
                      </a:r>
                      <a:endParaRPr b="1" sz="700">
                        <a:solidFill>
                          <a:srgbClr val="666666"/>
                        </a:solidFill>
                      </a:endParaRPr>
                    </a:p>
                  </a:txBody>
                  <a:tcPr marT="91425" marB="91425" marR="91425" marL="91425"/>
                </a:tc>
                <a:tc>
                  <a:txBody>
                    <a:bodyPr/>
                    <a:lstStyle/>
                    <a:p>
                      <a:pPr indent="0" lvl="0" marL="0" rtl="0" algn="l">
                        <a:spcBef>
                          <a:spcPts val="0"/>
                        </a:spcBef>
                        <a:spcAft>
                          <a:spcPts val="0"/>
                        </a:spcAft>
                        <a:buNone/>
                      </a:pPr>
                      <a:r>
                        <a:rPr b="1" lang="en" sz="700">
                          <a:solidFill>
                            <a:srgbClr val="666666"/>
                          </a:solidFill>
                        </a:rPr>
                        <a:t>101</a:t>
                      </a:r>
                      <a:endParaRPr b="1" sz="700">
                        <a:solidFill>
                          <a:srgbClr val="666666"/>
                        </a:solidFill>
                      </a:endParaRPr>
                    </a:p>
                  </a:txBody>
                  <a:tcPr marT="91425" marB="91425" marR="91425" marL="91425"/>
                </a:tc>
                <a:tc>
                  <a:txBody>
                    <a:bodyPr/>
                    <a:lstStyle/>
                    <a:p>
                      <a:pPr indent="0" lvl="0" marL="0" rtl="0" algn="l">
                        <a:spcBef>
                          <a:spcPts val="0"/>
                        </a:spcBef>
                        <a:spcAft>
                          <a:spcPts val="0"/>
                        </a:spcAft>
                        <a:buNone/>
                      </a:pPr>
                      <a:r>
                        <a:rPr b="1" lang="en" sz="700">
                          <a:solidFill>
                            <a:srgbClr val="666666"/>
                          </a:solidFill>
                        </a:rPr>
                        <a:t>OPEN</a:t>
                      </a:r>
                      <a:endParaRPr b="1" sz="700">
                        <a:solidFill>
                          <a:srgbClr val="666666"/>
                        </a:solidFill>
                      </a:endParaRPr>
                    </a:p>
                  </a:txBody>
                  <a:tcPr marT="91425" marB="91425" marR="91425" marL="91425"/>
                </a:tc>
                <a:tc>
                  <a:txBody>
                    <a:bodyPr/>
                    <a:lstStyle/>
                    <a:p>
                      <a:pPr indent="0" lvl="0" marL="0" rtl="0" algn="l">
                        <a:spcBef>
                          <a:spcPts val="0"/>
                        </a:spcBef>
                        <a:spcAft>
                          <a:spcPts val="0"/>
                        </a:spcAft>
                        <a:buNone/>
                      </a:pPr>
                      <a:r>
                        <a:rPr b="1" lang="en" sz="700">
                          <a:solidFill>
                            <a:srgbClr val="666666"/>
                          </a:solidFill>
                        </a:rPr>
                        <a:t>1234</a:t>
                      </a:r>
                      <a:endParaRPr b="1" sz="700">
                        <a:solidFill>
                          <a:srgbClr val="666666"/>
                        </a:solidFill>
                      </a:endParaRPr>
                    </a:p>
                  </a:txBody>
                  <a:tcPr marT="91425" marB="91425" marR="91425" marL="91425"/>
                </a:tc>
              </a:tr>
              <a:tr h="20530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bl>
          </a:graphicData>
        </a:graphic>
      </p:graphicFrame>
      <p:cxnSp>
        <p:nvCxnSpPr>
          <p:cNvPr id="931" name="Google Shape;931;p56"/>
          <p:cNvCxnSpPr/>
          <p:nvPr/>
        </p:nvCxnSpPr>
        <p:spPr>
          <a:xfrm>
            <a:off x="7491500" y="2230000"/>
            <a:ext cx="0" cy="490200"/>
          </a:xfrm>
          <a:prstGeom prst="straightConnector1">
            <a:avLst/>
          </a:prstGeom>
          <a:noFill/>
          <a:ln cap="flat" cmpd="sng" w="19050">
            <a:solidFill>
              <a:srgbClr val="666666"/>
            </a:solidFill>
            <a:prstDash val="solid"/>
            <a:round/>
            <a:headEnd len="med" w="med" type="none"/>
            <a:tailEnd len="med" w="med" type="triangle"/>
          </a:ln>
        </p:spPr>
      </p:cxnSp>
      <p:graphicFrame>
        <p:nvGraphicFramePr>
          <p:cNvPr id="932" name="Google Shape;932;p56"/>
          <p:cNvGraphicFramePr/>
          <p:nvPr/>
        </p:nvGraphicFramePr>
        <p:xfrm>
          <a:off x="6566425" y="2798785"/>
          <a:ext cx="3000000" cy="3000000"/>
        </p:xfrm>
        <a:graphic>
          <a:graphicData uri="http://schemas.openxmlformats.org/drawingml/2006/table">
            <a:tbl>
              <a:tblPr>
                <a:noFill/>
                <a:tableStyleId>{6EB28B90-26AE-4EDC-BDCE-C190FD8F1FFC}</a:tableStyleId>
              </a:tblPr>
              <a:tblGrid>
                <a:gridCol w="382850"/>
                <a:gridCol w="834050"/>
                <a:gridCol w="535975"/>
              </a:tblGrid>
              <a:tr h="236675">
                <a:tc>
                  <a:txBody>
                    <a:bodyPr/>
                    <a:lstStyle/>
                    <a:p>
                      <a:pPr indent="0" lvl="0" marL="0" rtl="0" algn="l">
                        <a:spcBef>
                          <a:spcPts val="0"/>
                        </a:spcBef>
                        <a:spcAft>
                          <a:spcPts val="0"/>
                        </a:spcAft>
                        <a:buNone/>
                      </a:pPr>
                      <a:r>
                        <a:rPr lang="en" sz="900">
                          <a:solidFill>
                            <a:srgbClr val="666666"/>
                          </a:solidFill>
                        </a:rPr>
                        <a:t>id</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credit</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a:t>
                      </a:r>
                      <a:endParaRPr sz="900">
                        <a:solidFill>
                          <a:srgbClr val="666666"/>
                        </a:solidFill>
                      </a:endParaRPr>
                    </a:p>
                  </a:txBody>
                  <a:tcPr marT="91425" marB="91425" marR="91425" marL="91425"/>
                </a:tc>
              </a:tr>
              <a:tr h="205300">
                <a:tc>
                  <a:txBody>
                    <a:bodyPr/>
                    <a:lstStyle/>
                    <a:p>
                      <a:pPr indent="0" lvl="0" marL="0" rtl="0" algn="l">
                        <a:spcBef>
                          <a:spcPts val="0"/>
                        </a:spcBef>
                        <a:spcAft>
                          <a:spcPts val="0"/>
                        </a:spcAft>
                        <a:buNone/>
                      </a:pPr>
                      <a:r>
                        <a:rPr b="1" lang="en" sz="700">
                          <a:solidFill>
                            <a:srgbClr val="666666"/>
                          </a:solidFill>
                        </a:rPr>
                        <a:t>202</a:t>
                      </a:r>
                      <a:endParaRPr b="1" sz="700">
                        <a:solidFill>
                          <a:srgbClr val="666666"/>
                        </a:solidFill>
                      </a:endParaRPr>
                    </a:p>
                  </a:txBody>
                  <a:tcPr marT="91425" marB="91425" marR="91425" marL="91425"/>
                </a:tc>
                <a:tc>
                  <a:txBody>
                    <a:bodyPr/>
                    <a:lstStyle/>
                    <a:p>
                      <a:pPr indent="0" lvl="0" marL="0" rtl="0" algn="l">
                        <a:spcBef>
                          <a:spcPts val="0"/>
                        </a:spcBef>
                        <a:spcAft>
                          <a:spcPts val="0"/>
                        </a:spcAft>
                        <a:buNone/>
                      </a:pPr>
                      <a:r>
                        <a:rPr b="1" lang="en" sz="700">
                          <a:solidFill>
                            <a:srgbClr val="666666"/>
                          </a:solidFill>
                        </a:rPr>
                        <a:t>5000</a:t>
                      </a:r>
                      <a:endParaRPr b="1" sz="700">
                        <a:solidFill>
                          <a:srgbClr val="666666"/>
                        </a:solidFill>
                      </a:endParaRPr>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20530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bl>
          </a:graphicData>
        </a:graphic>
      </p:graphicFrame>
      <p:cxnSp>
        <p:nvCxnSpPr>
          <p:cNvPr id="933" name="Google Shape;933;p56"/>
          <p:cNvCxnSpPr>
            <a:stCxn id="928" idx="2"/>
          </p:cNvCxnSpPr>
          <p:nvPr/>
        </p:nvCxnSpPr>
        <p:spPr>
          <a:xfrm>
            <a:off x="2141009" y="2386275"/>
            <a:ext cx="0" cy="714900"/>
          </a:xfrm>
          <a:prstGeom prst="straightConnector1">
            <a:avLst/>
          </a:prstGeom>
          <a:noFill/>
          <a:ln cap="flat" cmpd="sng" w="19050">
            <a:solidFill>
              <a:srgbClr val="666666"/>
            </a:solidFill>
            <a:prstDash val="solid"/>
            <a:round/>
            <a:headEnd len="med" w="med" type="none"/>
            <a:tailEnd len="med" w="med" type="triangle"/>
          </a:ln>
        </p:spPr>
      </p:cxnSp>
      <p:cxnSp>
        <p:nvCxnSpPr>
          <p:cNvPr id="934" name="Google Shape;934;p56"/>
          <p:cNvCxnSpPr/>
          <p:nvPr/>
        </p:nvCxnSpPr>
        <p:spPr>
          <a:xfrm>
            <a:off x="2141000" y="1179575"/>
            <a:ext cx="0" cy="854700"/>
          </a:xfrm>
          <a:prstGeom prst="straightConnector1">
            <a:avLst/>
          </a:prstGeom>
          <a:noFill/>
          <a:ln cap="flat" cmpd="sng" w="19050">
            <a:solidFill>
              <a:srgbClr val="000000"/>
            </a:solidFill>
            <a:prstDash val="solid"/>
            <a:round/>
            <a:headEnd len="med" w="med" type="none"/>
            <a:tailEnd len="med" w="med" type="triangle"/>
          </a:ln>
        </p:spPr>
      </p:cxnSp>
      <p:sp>
        <p:nvSpPr>
          <p:cNvPr id="935" name="Google Shape;935;p56"/>
          <p:cNvSpPr txBox="1"/>
          <p:nvPr/>
        </p:nvSpPr>
        <p:spPr>
          <a:xfrm>
            <a:off x="2111600" y="1185950"/>
            <a:ext cx="10563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Place Order</a:t>
            </a:r>
            <a:endParaRPr sz="1000"/>
          </a:p>
        </p:txBody>
      </p:sp>
      <p:cxnSp>
        <p:nvCxnSpPr>
          <p:cNvPr id="936" name="Google Shape;936;p56"/>
          <p:cNvCxnSpPr/>
          <p:nvPr/>
        </p:nvCxnSpPr>
        <p:spPr>
          <a:xfrm>
            <a:off x="2588238" y="2108039"/>
            <a:ext cx="1817100" cy="0"/>
          </a:xfrm>
          <a:prstGeom prst="straightConnector1">
            <a:avLst/>
          </a:prstGeom>
          <a:noFill/>
          <a:ln cap="flat" cmpd="sng" w="19050">
            <a:solidFill>
              <a:srgbClr val="000000"/>
            </a:solidFill>
            <a:prstDash val="solid"/>
            <a:round/>
            <a:headEnd len="med" w="med" type="none"/>
            <a:tailEnd len="med" w="med" type="triangle"/>
          </a:ln>
        </p:spPr>
      </p:cxnSp>
      <p:sp>
        <p:nvSpPr>
          <p:cNvPr id="937" name="Google Shape;937;p56"/>
          <p:cNvSpPr txBox="1"/>
          <p:nvPr/>
        </p:nvSpPr>
        <p:spPr>
          <a:xfrm>
            <a:off x="3185568" y="1686021"/>
            <a:ext cx="1056300" cy="4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Order</a:t>
            </a:r>
            <a:endParaRPr sz="1000"/>
          </a:p>
          <a:p>
            <a:pPr indent="0" lvl="0" marL="0" rtl="0" algn="ctr">
              <a:spcBef>
                <a:spcPts val="0"/>
              </a:spcBef>
              <a:spcAft>
                <a:spcPts val="0"/>
              </a:spcAft>
              <a:buNone/>
            </a:pPr>
            <a:r>
              <a:rPr lang="en" sz="1000"/>
              <a:t>Create event</a:t>
            </a:r>
            <a:endParaRPr sz="1000"/>
          </a:p>
        </p:txBody>
      </p:sp>
      <p:cxnSp>
        <p:nvCxnSpPr>
          <p:cNvPr id="938" name="Google Shape;938;p56"/>
          <p:cNvCxnSpPr/>
          <p:nvPr/>
        </p:nvCxnSpPr>
        <p:spPr>
          <a:xfrm>
            <a:off x="5206654" y="2108039"/>
            <a:ext cx="1817100" cy="0"/>
          </a:xfrm>
          <a:prstGeom prst="straightConnector1">
            <a:avLst/>
          </a:prstGeom>
          <a:noFill/>
          <a:ln cap="flat" cmpd="sng" w="19050">
            <a:solidFill>
              <a:srgbClr val="000000"/>
            </a:solidFill>
            <a:prstDash val="solid"/>
            <a:round/>
            <a:headEnd len="med" w="med" type="none"/>
            <a:tailEnd len="med" w="med" type="triangle"/>
          </a:ln>
        </p:spPr>
      </p:cxnSp>
      <p:sp>
        <p:nvSpPr>
          <p:cNvPr id="939" name="Google Shape;939;p56"/>
          <p:cNvSpPr txBox="1"/>
          <p:nvPr/>
        </p:nvSpPr>
        <p:spPr>
          <a:xfrm>
            <a:off x="5319168" y="1686021"/>
            <a:ext cx="1056300" cy="4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Order</a:t>
            </a:r>
            <a:endParaRPr sz="1000"/>
          </a:p>
          <a:p>
            <a:pPr indent="0" lvl="0" marL="0" rtl="0" algn="ctr">
              <a:spcBef>
                <a:spcPts val="0"/>
              </a:spcBef>
              <a:spcAft>
                <a:spcPts val="0"/>
              </a:spcAft>
              <a:buNone/>
            </a:pPr>
            <a:r>
              <a:rPr lang="en" sz="1000"/>
              <a:t>Create event</a:t>
            </a:r>
            <a:endParaRPr sz="1000"/>
          </a:p>
        </p:txBody>
      </p:sp>
      <p:sp>
        <p:nvSpPr>
          <p:cNvPr id="940" name="Google Shape;940;p56"/>
          <p:cNvSpPr/>
          <p:nvPr/>
        </p:nvSpPr>
        <p:spPr>
          <a:xfrm>
            <a:off x="4416025" y="1560300"/>
            <a:ext cx="892800" cy="3404100"/>
          </a:xfrm>
          <a:prstGeom prst="rect">
            <a:avLst/>
          </a:prstGeom>
          <a:solidFill>
            <a:schemeClr val="lt2"/>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Message</a:t>
            </a:r>
            <a:br>
              <a:rPr lang="en" sz="1200"/>
            </a:br>
            <a:r>
              <a:rPr lang="en" sz="1200"/>
              <a:t>Broker</a:t>
            </a:r>
            <a:endParaRPr sz="1200"/>
          </a:p>
        </p:txBody>
      </p:sp>
      <p:cxnSp>
        <p:nvCxnSpPr>
          <p:cNvPr id="941" name="Google Shape;941;p56"/>
          <p:cNvCxnSpPr/>
          <p:nvPr/>
        </p:nvCxnSpPr>
        <p:spPr>
          <a:xfrm>
            <a:off x="2588238" y="2301863"/>
            <a:ext cx="1817100" cy="0"/>
          </a:xfrm>
          <a:prstGeom prst="straightConnector1">
            <a:avLst/>
          </a:prstGeom>
          <a:noFill/>
          <a:ln cap="flat" cmpd="sng" w="19050">
            <a:solidFill>
              <a:srgbClr val="000000"/>
            </a:solidFill>
            <a:prstDash val="solid"/>
            <a:round/>
            <a:headEnd len="med" w="med" type="triangle"/>
            <a:tailEnd len="med" w="med" type="none"/>
          </a:ln>
        </p:spPr>
      </p:cxnSp>
      <p:sp>
        <p:nvSpPr>
          <p:cNvPr id="942" name="Google Shape;942;p56"/>
          <p:cNvSpPr txBox="1"/>
          <p:nvPr/>
        </p:nvSpPr>
        <p:spPr>
          <a:xfrm>
            <a:off x="3185568" y="2212262"/>
            <a:ext cx="1056300" cy="4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Credit</a:t>
            </a:r>
            <a:br>
              <a:rPr lang="en" sz="1000"/>
            </a:br>
            <a:r>
              <a:rPr lang="en" sz="1000"/>
              <a:t>Reserved</a:t>
            </a:r>
            <a:endParaRPr sz="1000"/>
          </a:p>
        </p:txBody>
      </p:sp>
      <p:cxnSp>
        <p:nvCxnSpPr>
          <p:cNvPr id="943" name="Google Shape;943;p56"/>
          <p:cNvCxnSpPr/>
          <p:nvPr/>
        </p:nvCxnSpPr>
        <p:spPr>
          <a:xfrm>
            <a:off x="5331438" y="2301863"/>
            <a:ext cx="1817100" cy="0"/>
          </a:xfrm>
          <a:prstGeom prst="straightConnector1">
            <a:avLst/>
          </a:prstGeom>
          <a:noFill/>
          <a:ln cap="flat" cmpd="sng" w="19050">
            <a:solidFill>
              <a:srgbClr val="000000"/>
            </a:solidFill>
            <a:prstDash val="solid"/>
            <a:round/>
            <a:headEnd len="med" w="med" type="triangle"/>
            <a:tailEnd len="med" w="med" type="none"/>
          </a:ln>
        </p:spPr>
      </p:cxnSp>
      <p:sp>
        <p:nvSpPr>
          <p:cNvPr id="944" name="Google Shape;944;p56"/>
          <p:cNvSpPr txBox="1"/>
          <p:nvPr/>
        </p:nvSpPr>
        <p:spPr>
          <a:xfrm>
            <a:off x="5319168" y="2219421"/>
            <a:ext cx="1056300" cy="4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Credit</a:t>
            </a:r>
            <a:br>
              <a:rPr lang="en" sz="1000"/>
            </a:br>
            <a:r>
              <a:rPr lang="en" sz="1000"/>
              <a:t>Reserved</a:t>
            </a:r>
            <a:endParaRPr sz="1000"/>
          </a:p>
        </p:txBody>
      </p:sp>
      <p:sp>
        <p:nvSpPr>
          <p:cNvPr id="945" name="Google Shape;945;p56"/>
          <p:cNvSpPr/>
          <p:nvPr/>
        </p:nvSpPr>
        <p:spPr>
          <a:xfrm>
            <a:off x="7033850" y="2022425"/>
            <a:ext cx="915300" cy="3684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Custommer</a:t>
            </a:r>
            <a:endParaRPr sz="1000">
              <a:solidFill>
                <a:srgbClr val="FFFFFF"/>
              </a:solidFill>
            </a:endParaRPr>
          </a:p>
        </p:txBody>
      </p:sp>
      <p:sp>
        <p:nvSpPr>
          <p:cNvPr id="946" name="Google Shape;946;p56"/>
          <p:cNvSpPr txBox="1"/>
          <p:nvPr/>
        </p:nvSpPr>
        <p:spPr>
          <a:xfrm>
            <a:off x="6476494" y="2531129"/>
            <a:ext cx="10563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CUSTOMER</a:t>
            </a:r>
            <a:endParaRPr sz="1000">
              <a:solidFill>
                <a:srgbClr val="666666"/>
              </a:solidFill>
            </a:endParaRPr>
          </a:p>
        </p:txBody>
      </p:sp>
      <p:sp>
        <p:nvSpPr>
          <p:cNvPr id="947" name="Google Shape;947;p56"/>
          <p:cNvSpPr txBox="1"/>
          <p:nvPr/>
        </p:nvSpPr>
        <p:spPr>
          <a:xfrm>
            <a:off x="761494" y="2835929"/>
            <a:ext cx="10563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ORDER</a:t>
            </a:r>
            <a:endParaRPr sz="1000">
              <a:solidFill>
                <a:srgbClr val="666666"/>
              </a:solidFill>
            </a:endParaRPr>
          </a:p>
        </p:txBody>
      </p:sp>
      <p:graphicFrame>
        <p:nvGraphicFramePr>
          <p:cNvPr id="948" name="Google Shape;948;p56"/>
          <p:cNvGraphicFramePr/>
          <p:nvPr/>
        </p:nvGraphicFramePr>
        <p:xfrm>
          <a:off x="6566425" y="3941785"/>
          <a:ext cx="3000000" cy="3000000"/>
        </p:xfrm>
        <a:graphic>
          <a:graphicData uri="http://schemas.openxmlformats.org/drawingml/2006/table">
            <a:tbl>
              <a:tblPr>
                <a:noFill/>
                <a:tableStyleId>{6EB28B90-26AE-4EDC-BDCE-C190FD8F1FFC}</a:tableStyleId>
              </a:tblPr>
              <a:tblGrid>
                <a:gridCol w="562350"/>
                <a:gridCol w="606225"/>
                <a:gridCol w="584300"/>
              </a:tblGrid>
              <a:tr h="236675">
                <a:tc>
                  <a:txBody>
                    <a:bodyPr/>
                    <a:lstStyle/>
                    <a:p>
                      <a:pPr indent="0" lvl="0" marL="0" rtl="0" algn="l">
                        <a:spcBef>
                          <a:spcPts val="0"/>
                        </a:spcBef>
                        <a:spcAft>
                          <a:spcPts val="0"/>
                        </a:spcAft>
                        <a:buNone/>
                      </a:pPr>
                      <a:r>
                        <a:rPr lang="en" sz="900">
                          <a:solidFill>
                            <a:srgbClr val="666666"/>
                          </a:solidFill>
                        </a:rPr>
                        <a:t>cust_id</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order_id</a:t>
                      </a:r>
                      <a:endParaRPr sz="900">
                        <a:solidFill>
                          <a:srgbClr val="666666"/>
                        </a:solidFill>
                      </a:endParaRPr>
                    </a:p>
                  </a:txBody>
                  <a:tcPr marT="91425" marB="91425" marR="91425" marL="91425"/>
                </a:tc>
                <a:tc>
                  <a:txBody>
                    <a:bodyPr/>
                    <a:lstStyle/>
                    <a:p>
                      <a:pPr indent="0" lvl="0" marL="0" rtl="0" algn="l">
                        <a:spcBef>
                          <a:spcPts val="0"/>
                        </a:spcBef>
                        <a:spcAft>
                          <a:spcPts val="0"/>
                        </a:spcAft>
                        <a:buNone/>
                      </a:pPr>
                      <a:r>
                        <a:rPr lang="en" sz="900">
                          <a:solidFill>
                            <a:srgbClr val="666666"/>
                          </a:solidFill>
                        </a:rPr>
                        <a:t>amount</a:t>
                      </a:r>
                      <a:endParaRPr sz="900">
                        <a:solidFill>
                          <a:srgbClr val="666666"/>
                        </a:solidFill>
                      </a:endParaRPr>
                    </a:p>
                  </a:txBody>
                  <a:tcPr marT="91425" marB="91425" marR="91425" marL="91425"/>
                </a:tc>
              </a:tr>
              <a:tr h="205300">
                <a:tc>
                  <a:txBody>
                    <a:bodyPr/>
                    <a:lstStyle/>
                    <a:p>
                      <a:pPr indent="0" lvl="0" marL="0" rtl="0" algn="l">
                        <a:spcBef>
                          <a:spcPts val="0"/>
                        </a:spcBef>
                        <a:spcAft>
                          <a:spcPts val="0"/>
                        </a:spcAft>
                        <a:buNone/>
                      </a:pPr>
                      <a:r>
                        <a:rPr b="1" lang="en" sz="700">
                          <a:solidFill>
                            <a:srgbClr val="666666"/>
                          </a:solidFill>
                        </a:rPr>
                        <a:t>202</a:t>
                      </a:r>
                      <a:endParaRPr b="1" sz="700">
                        <a:solidFill>
                          <a:srgbClr val="666666"/>
                        </a:solidFill>
                      </a:endParaRPr>
                    </a:p>
                  </a:txBody>
                  <a:tcPr marT="91425" marB="91425" marR="91425" marL="91425"/>
                </a:tc>
                <a:tc>
                  <a:txBody>
                    <a:bodyPr/>
                    <a:lstStyle/>
                    <a:p>
                      <a:pPr indent="0" lvl="0" marL="0" rtl="0" algn="l">
                        <a:spcBef>
                          <a:spcPts val="0"/>
                        </a:spcBef>
                        <a:spcAft>
                          <a:spcPts val="0"/>
                        </a:spcAft>
                        <a:buNone/>
                      </a:pPr>
                      <a:r>
                        <a:rPr b="1" lang="en" sz="700">
                          <a:solidFill>
                            <a:srgbClr val="666666"/>
                          </a:solidFill>
                        </a:rPr>
                        <a:t>909</a:t>
                      </a:r>
                      <a:endParaRPr b="1" sz="700">
                        <a:solidFill>
                          <a:srgbClr val="666666"/>
                        </a:solidFill>
                      </a:endParaRPr>
                    </a:p>
                  </a:txBody>
                  <a:tcPr marT="91425" marB="91425" marR="91425" marL="91425"/>
                </a:tc>
                <a:tc>
                  <a:txBody>
                    <a:bodyPr/>
                    <a:lstStyle/>
                    <a:p>
                      <a:pPr indent="0" lvl="0" marL="0" rtl="0" algn="l">
                        <a:spcBef>
                          <a:spcPts val="0"/>
                        </a:spcBef>
                        <a:spcAft>
                          <a:spcPts val="0"/>
                        </a:spcAft>
                        <a:buNone/>
                      </a:pPr>
                      <a:r>
                        <a:rPr b="1" lang="en" sz="700">
                          <a:solidFill>
                            <a:srgbClr val="666666"/>
                          </a:solidFill>
                        </a:rPr>
                        <a:t>1234</a:t>
                      </a:r>
                      <a:endParaRPr b="1" sz="700">
                        <a:solidFill>
                          <a:srgbClr val="666666"/>
                        </a:solidFill>
                      </a:endParaRPr>
                    </a:p>
                  </a:txBody>
                  <a:tcPr marT="91425" marB="91425" marR="91425" marL="91425"/>
                </a:tc>
              </a:tr>
              <a:tr h="205300">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bl>
          </a:graphicData>
        </a:graphic>
      </p:graphicFrame>
      <p:sp>
        <p:nvSpPr>
          <p:cNvPr id="949" name="Google Shape;949;p56"/>
          <p:cNvSpPr txBox="1"/>
          <p:nvPr/>
        </p:nvSpPr>
        <p:spPr>
          <a:xfrm>
            <a:off x="6476504" y="3674125"/>
            <a:ext cx="18429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RESERVED_CREDIT</a:t>
            </a:r>
            <a:endParaRPr sz="1000">
              <a:solidFill>
                <a:srgbClr val="66666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953" name="Shape 953"/>
        <p:cNvGrpSpPr/>
        <p:nvPr/>
      </p:nvGrpSpPr>
      <p:grpSpPr>
        <a:xfrm>
          <a:off x="0" y="0"/>
          <a:ext cx="0" cy="0"/>
          <a:chOff x="0" y="0"/>
          <a:chExt cx="0" cy="0"/>
        </a:xfrm>
      </p:grpSpPr>
      <p:sp>
        <p:nvSpPr>
          <p:cNvPr id="954" name="Google Shape;954;p57"/>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4B66"/>
                </a:solidFill>
              </a:rPr>
              <a:t>Kafka</a:t>
            </a:r>
            <a:endParaRPr b="1">
              <a:solidFill>
                <a:srgbClr val="384B66"/>
              </a:solidFill>
            </a:endParaRPr>
          </a:p>
          <a:p>
            <a:pPr indent="0" lvl="0" marL="0" rtl="0" algn="l">
              <a:spcBef>
                <a:spcPts val="0"/>
              </a:spcBef>
              <a:spcAft>
                <a:spcPts val="0"/>
              </a:spcAft>
              <a:buNone/>
            </a:pPr>
            <a:r>
              <a:rPr lang="en" sz="3000">
                <a:solidFill>
                  <a:srgbClr val="384B66"/>
                </a:solidFill>
              </a:rPr>
              <a:t>Message Broker</a:t>
            </a:r>
            <a:r>
              <a:rPr lang="en" sz="2400">
                <a:solidFill>
                  <a:srgbClr val="384B66"/>
                </a:solidFill>
              </a:rPr>
              <a:t> </a:t>
            </a:r>
            <a:endParaRPr sz="2400">
              <a:solidFill>
                <a:srgbClr val="384B66"/>
              </a:solidFill>
            </a:endParaRPr>
          </a:p>
          <a:p>
            <a:pPr indent="0" lvl="0" marL="0" rtl="0" algn="l">
              <a:spcBef>
                <a:spcPts val="0"/>
              </a:spcBef>
              <a:spcAft>
                <a:spcPts val="0"/>
              </a:spcAft>
              <a:buNone/>
            </a:pPr>
            <a:r>
              <a:t/>
            </a:r>
            <a:endParaRPr>
              <a:solidFill>
                <a:srgbClr val="384B66"/>
              </a:solidFill>
            </a:endParaRPr>
          </a:p>
        </p:txBody>
      </p:sp>
      <p:sp>
        <p:nvSpPr>
          <p:cNvPr id="955" name="Google Shape;955;p57"/>
          <p:cNvSpPr/>
          <p:nvPr/>
        </p:nvSpPr>
        <p:spPr>
          <a:xfrm>
            <a:off x="4506794" y="-19777"/>
            <a:ext cx="4655400" cy="5196300"/>
          </a:xfrm>
          <a:prstGeom prst="rect">
            <a:avLst/>
          </a:prstGeom>
          <a:solidFill>
            <a:srgbClr val="384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txBox="1"/>
          <p:nvPr>
            <p:ph idx="2" type="body"/>
          </p:nvPr>
        </p:nvSpPr>
        <p:spPr>
          <a:xfrm>
            <a:off x="4658525" y="724200"/>
            <a:ext cx="44151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C5C5CC"/>
              </a:buClr>
              <a:buSzPts val="1800"/>
              <a:buFont typeface="Varela Round"/>
              <a:buChar char="●"/>
            </a:pPr>
            <a:r>
              <a:rPr b="1" lang="en">
                <a:solidFill>
                  <a:srgbClr val="C5C5CC"/>
                </a:solidFill>
                <a:latin typeface="Varela Round"/>
                <a:ea typeface="Varela Round"/>
                <a:cs typeface="Varela Round"/>
                <a:sym typeface="Varela Round"/>
              </a:rPr>
              <a:t>Topic</a:t>
            </a:r>
            <a:r>
              <a:rPr lang="en">
                <a:solidFill>
                  <a:srgbClr val="C5C5CC"/>
                </a:solidFill>
                <a:latin typeface="Varela Round"/>
                <a:ea typeface="Varela Round"/>
                <a:cs typeface="Varela Round"/>
                <a:sym typeface="Varela Round"/>
              </a:rPr>
              <a:t> - category or feed name in which messages are published</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b="1" lang="en">
                <a:solidFill>
                  <a:srgbClr val="C5C5CC"/>
                </a:solidFill>
                <a:latin typeface="Varela Round"/>
                <a:ea typeface="Varela Round"/>
                <a:cs typeface="Varela Round"/>
                <a:sym typeface="Varela Round"/>
              </a:rPr>
              <a:t>Broker</a:t>
            </a:r>
            <a:r>
              <a:rPr lang="en">
                <a:solidFill>
                  <a:srgbClr val="C5C5CC"/>
                </a:solidFill>
                <a:latin typeface="Varela Round"/>
                <a:ea typeface="Varela Round"/>
                <a:cs typeface="Varela Round"/>
                <a:sym typeface="Varela Round"/>
              </a:rPr>
              <a:t> - server process. The topics live in the broker processes</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b="1" lang="en">
                <a:solidFill>
                  <a:srgbClr val="C5C5CC"/>
                </a:solidFill>
                <a:latin typeface="Varela Round"/>
                <a:ea typeface="Varela Round"/>
                <a:cs typeface="Varela Round"/>
                <a:sym typeface="Varela Round"/>
              </a:rPr>
              <a:t>Producer</a:t>
            </a:r>
            <a:r>
              <a:rPr lang="en">
                <a:solidFill>
                  <a:srgbClr val="C5C5CC"/>
                </a:solidFill>
                <a:latin typeface="Varela Round"/>
                <a:ea typeface="Varela Round"/>
                <a:cs typeface="Varela Round"/>
                <a:sym typeface="Varela Round"/>
              </a:rPr>
              <a:t> - publishes data to topics</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b="1" lang="en">
                <a:solidFill>
                  <a:srgbClr val="C5C5CC"/>
                </a:solidFill>
                <a:latin typeface="Varela Round"/>
                <a:ea typeface="Varela Round"/>
                <a:cs typeface="Varela Round"/>
                <a:sym typeface="Varela Round"/>
              </a:rPr>
              <a:t>Consumer</a:t>
            </a:r>
            <a:r>
              <a:rPr lang="en">
                <a:solidFill>
                  <a:srgbClr val="C5C5CC"/>
                </a:solidFill>
                <a:latin typeface="Varela Round"/>
                <a:ea typeface="Varela Round"/>
                <a:cs typeface="Varela Round"/>
                <a:sym typeface="Varela Round"/>
              </a:rPr>
              <a:t> - processes subscribed to topic and process the feed of published messages</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b="1" lang="en">
                <a:solidFill>
                  <a:srgbClr val="C5C5CC"/>
                </a:solidFill>
                <a:latin typeface="Varela Round"/>
                <a:ea typeface="Varela Round"/>
                <a:cs typeface="Varela Round"/>
                <a:sym typeface="Varela Round"/>
              </a:rPr>
              <a:t>ZooKeeper</a:t>
            </a:r>
            <a:r>
              <a:rPr lang="en">
                <a:solidFill>
                  <a:srgbClr val="C5C5CC"/>
                </a:solidFill>
                <a:latin typeface="Varela Round"/>
                <a:ea typeface="Varela Round"/>
                <a:cs typeface="Varela Round"/>
                <a:sym typeface="Varela Round"/>
              </a:rPr>
              <a:t> - coordinator between the brokers and consumers</a:t>
            </a:r>
            <a:endParaRPr>
              <a:solidFill>
                <a:srgbClr val="C5C5CC"/>
              </a:solidFill>
              <a:latin typeface="Varela Round"/>
              <a:ea typeface="Varela Round"/>
              <a:cs typeface="Varela Round"/>
              <a:sym typeface="Varela Rou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960" name="Shape 960"/>
        <p:cNvGrpSpPr/>
        <p:nvPr/>
      </p:nvGrpSpPr>
      <p:grpSpPr>
        <a:xfrm>
          <a:off x="0" y="0"/>
          <a:ext cx="0" cy="0"/>
          <a:chOff x="0" y="0"/>
          <a:chExt cx="0" cy="0"/>
        </a:xfrm>
      </p:grpSpPr>
      <p:sp>
        <p:nvSpPr>
          <p:cNvPr id="961" name="Google Shape;961;p5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 the </a:t>
            </a:r>
            <a:r>
              <a:rPr lang="en"/>
              <a:t>Microservices</a:t>
            </a:r>
            <a:r>
              <a:rPr lang="en"/>
              <a:t> to Kafka</a:t>
            </a:r>
            <a:endParaRPr/>
          </a:p>
        </p:txBody>
      </p:sp>
      <p:sp>
        <p:nvSpPr>
          <p:cNvPr id="962" name="Google Shape;962;p58"/>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3" name="Google Shape;963;p58"/>
          <p:cNvPicPr preferRelativeResize="0"/>
          <p:nvPr/>
        </p:nvPicPr>
        <p:blipFill>
          <a:blip r:embed="rId3">
            <a:alphaModFix/>
          </a:blip>
          <a:stretch>
            <a:fillRect/>
          </a:stretch>
        </p:blipFill>
        <p:spPr>
          <a:xfrm>
            <a:off x="159494" y="1217200"/>
            <a:ext cx="9143999" cy="354204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967" name="Shape 967"/>
        <p:cNvGrpSpPr/>
        <p:nvPr/>
      </p:nvGrpSpPr>
      <p:grpSpPr>
        <a:xfrm>
          <a:off x="0" y="0"/>
          <a:ext cx="0" cy="0"/>
          <a:chOff x="0" y="0"/>
          <a:chExt cx="0" cy="0"/>
        </a:xfrm>
      </p:grpSpPr>
      <p:sp>
        <p:nvSpPr>
          <p:cNvPr id="968" name="Google Shape;968;p5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 the Microservices to Kafka</a:t>
            </a:r>
            <a:endParaRPr/>
          </a:p>
        </p:txBody>
      </p:sp>
      <p:sp>
        <p:nvSpPr>
          <p:cNvPr id="969" name="Google Shape;969;p59"/>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0" name="Google Shape;970;p59"/>
          <p:cNvPicPr preferRelativeResize="0"/>
          <p:nvPr/>
        </p:nvPicPr>
        <p:blipFill>
          <a:blip r:embed="rId3">
            <a:alphaModFix/>
          </a:blip>
          <a:stretch>
            <a:fillRect/>
          </a:stretch>
        </p:blipFill>
        <p:spPr>
          <a:xfrm>
            <a:off x="173683" y="1260559"/>
            <a:ext cx="9143999" cy="355097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974" name="Shape 974"/>
        <p:cNvGrpSpPr/>
        <p:nvPr/>
      </p:nvGrpSpPr>
      <p:grpSpPr>
        <a:xfrm>
          <a:off x="0" y="0"/>
          <a:ext cx="0" cy="0"/>
          <a:chOff x="0" y="0"/>
          <a:chExt cx="0" cy="0"/>
        </a:xfrm>
      </p:grpSpPr>
      <p:sp>
        <p:nvSpPr>
          <p:cNvPr id="975" name="Google Shape;975;p6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 the Microservices to Kafka</a:t>
            </a:r>
            <a:endParaRPr/>
          </a:p>
        </p:txBody>
      </p:sp>
      <p:sp>
        <p:nvSpPr>
          <p:cNvPr id="976" name="Google Shape;976;p60"/>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7" name="Google Shape;977;p60"/>
          <p:cNvPicPr preferRelativeResize="0"/>
          <p:nvPr/>
        </p:nvPicPr>
        <p:blipFill>
          <a:blip r:embed="rId3">
            <a:alphaModFix/>
          </a:blip>
          <a:stretch>
            <a:fillRect/>
          </a:stretch>
        </p:blipFill>
        <p:spPr>
          <a:xfrm>
            <a:off x="47822" y="1292644"/>
            <a:ext cx="9143998" cy="350098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981" name="Shape 981"/>
        <p:cNvGrpSpPr/>
        <p:nvPr/>
      </p:nvGrpSpPr>
      <p:grpSpPr>
        <a:xfrm>
          <a:off x="0" y="0"/>
          <a:ext cx="0" cy="0"/>
          <a:chOff x="0" y="0"/>
          <a:chExt cx="0" cy="0"/>
        </a:xfrm>
      </p:grpSpPr>
      <p:sp>
        <p:nvSpPr>
          <p:cNvPr id="982" name="Google Shape;982;p6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 the Microservices to Kafka</a:t>
            </a:r>
            <a:endParaRPr/>
          </a:p>
        </p:txBody>
      </p:sp>
      <p:sp>
        <p:nvSpPr>
          <p:cNvPr id="983" name="Google Shape;983;p61"/>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801669" y="1024694"/>
            <a:ext cx="1206000" cy="51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61"/>
          <p:cNvPicPr preferRelativeResize="0"/>
          <p:nvPr/>
        </p:nvPicPr>
        <p:blipFill>
          <a:blip r:embed="rId3">
            <a:alphaModFix/>
          </a:blip>
          <a:stretch>
            <a:fillRect/>
          </a:stretch>
        </p:blipFill>
        <p:spPr>
          <a:xfrm>
            <a:off x="1598575" y="1212375"/>
            <a:ext cx="5963950" cy="373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Microservices</a:t>
            </a:r>
            <a:endParaRPr/>
          </a:p>
        </p:txBody>
      </p:sp>
      <p:grpSp>
        <p:nvGrpSpPr>
          <p:cNvPr id="91" name="Google Shape;91;p17"/>
          <p:cNvGrpSpPr/>
          <p:nvPr/>
        </p:nvGrpSpPr>
        <p:grpSpPr>
          <a:xfrm>
            <a:off x="3320450" y="1115713"/>
            <a:ext cx="2632500" cy="3080568"/>
            <a:chOff x="3320450" y="1304750"/>
            <a:chExt cx="2632500" cy="3416400"/>
          </a:xfrm>
        </p:grpSpPr>
        <p:sp>
          <p:nvSpPr>
            <p:cNvPr id="92" name="Google Shape;92;p17"/>
            <p:cNvSpPr txBox="1"/>
            <p:nvPr/>
          </p:nvSpPr>
          <p:spPr>
            <a:xfrm>
              <a:off x="3324050" y="1304875"/>
              <a:ext cx="2628900" cy="61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3320450" y="1304750"/>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7"/>
          <p:cNvSpPr txBox="1"/>
          <p:nvPr>
            <p:ph idx="4294967295" type="body"/>
          </p:nvPr>
        </p:nvSpPr>
        <p:spPr>
          <a:xfrm>
            <a:off x="3389450" y="1039640"/>
            <a:ext cx="24945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384B66"/>
                </a:solidFill>
                <a:latin typeface="Varela Round"/>
                <a:ea typeface="Varela Round"/>
                <a:cs typeface="Varela Round"/>
                <a:sym typeface="Varela Round"/>
              </a:rPr>
              <a:t>Traditional SOA</a:t>
            </a:r>
            <a:br>
              <a:rPr lang="en" sz="1600">
                <a:solidFill>
                  <a:srgbClr val="384B66"/>
                </a:solidFill>
                <a:latin typeface="Varela Round"/>
                <a:ea typeface="Varela Round"/>
                <a:cs typeface="Varela Round"/>
                <a:sym typeface="Varela Round"/>
              </a:rPr>
            </a:br>
            <a:r>
              <a:rPr lang="en" sz="1400">
                <a:solidFill>
                  <a:srgbClr val="384B66"/>
                </a:solidFill>
                <a:latin typeface="Varela Round"/>
                <a:ea typeface="Varela Round"/>
                <a:cs typeface="Varela Round"/>
                <a:sym typeface="Varela Round"/>
              </a:rPr>
              <a:t>Looser coupling</a:t>
            </a:r>
            <a:endParaRPr sz="1400">
              <a:solidFill>
                <a:srgbClr val="384B66"/>
              </a:solidFill>
              <a:latin typeface="Varela Round"/>
              <a:ea typeface="Varela Round"/>
              <a:cs typeface="Varela Round"/>
              <a:sym typeface="Varela Round"/>
            </a:endParaRPr>
          </a:p>
        </p:txBody>
      </p:sp>
      <p:sp>
        <p:nvSpPr>
          <p:cNvPr id="95" name="Google Shape;95;p17"/>
          <p:cNvSpPr txBox="1"/>
          <p:nvPr>
            <p:ph idx="4294967295" type="body"/>
          </p:nvPr>
        </p:nvSpPr>
        <p:spPr>
          <a:xfrm>
            <a:off x="3397400" y="3285025"/>
            <a:ext cx="2555400" cy="87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C5C5CC"/>
                </a:solidFill>
                <a:latin typeface="Varela Round"/>
                <a:ea typeface="Varela Round"/>
                <a:cs typeface="Varela Round"/>
                <a:sym typeface="Varela Round"/>
              </a:rPr>
              <a:t>Elements must be coordinated each other </a:t>
            </a:r>
            <a:endParaRPr sz="1400">
              <a:solidFill>
                <a:srgbClr val="C5C5CC"/>
              </a:solidFill>
              <a:latin typeface="Varela Round"/>
              <a:ea typeface="Varela Round"/>
              <a:cs typeface="Varela Round"/>
              <a:sym typeface="Varela Round"/>
            </a:endParaRPr>
          </a:p>
        </p:txBody>
      </p:sp>
      <p:grpSp>
        <p:nvGrpSpPr>
          <p:cNvPr id="96" name="Google Shape;96;p17"/>
          <p:cNvGrpSpPr/>
          <p:nvPr/>
        </p:nvGrpSpPr>
        <p:grpSpPr>
          <a:xfrm>
            <a:off x="424850" y="1115770"/>
            <a:ext cx="2632500" cy="3080568"/>
            <a:chOff x="3320450" y="1304750"/>
            <a:chExt cx="2632500" cy="3416400"/>
          </a:xfrm>
        </p:grpSpPr>
        <p:sp>
          <p:nvSpPr>
            <p:cNvPr id="97" name="Google Shape;97;p17"/>
            <p:cNvSpPr txBox="1"/>
            <p:nvPr/>
          </p:nvSpPr>
          <p:spPr>
            <a:xfrm>
              <a:off x="3324050" y="1304875"/>
              <a:ext cx="2628900" cy="61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3320450" y="1304750"/>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7"/>
          <p:cNvSpPr txBox="1"/>
          <p:nvPr>
            <p:ph idx="4294967295" type="body"/>
          </p:nvPr>
        </p:nvSpPr>
        <p:spPr>
          <a:xfrm>
            <a:off x="493850" y="1039640"/>
            <a:ext cx="24945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384B66"/>
                </a:solidFill>
                <a:latin typeface="Varela Round"/>
                <a:ea typeface="Varela Round"/>
                <a:cs typeface="Varela Round"/>
                <a:sym typeface="Varela Round"/>
              </a:rPr>
              <a:t>Monolithic</a:t>
            </a:r>
            <a:br>
              <a:rPr lang="en" sz="1600">
                <a:solidFill>
                  <a:srgbClr val="384B66"/>
                </a:solidFill>
                <a:latin typeface="Varela Round"/>
                <a:ea typeface="Varela Round"/>
                <a:cs typeface="Varela Round"/>
                <a:sym typeface="Varela Round"/>
              </a:rPr>
            </a:br>
            <a:r>
              <a:rPr lang="en" sz="1400">
                <a:solidFill>
                  <a:srgbClr val="384B66"/>
                </a:solidFill>
                <a:latin typeface="Varela Round"/>
                <a:ea typeface="Varela Round"/>
                <a:cs typeface="Varela Round"/>
                <a:sym typeface="Varela Round"/>
              </a:rPr>
              <a:t>Tight coupling</a:t>
            </a:r>
            <a:endParaRPr sz="1400">
              <a:solidFill>
                <a:srgbClr val="384B66"/>
              </a:solidFill>
              <a:latin typeface="Varela Round"/>
              <a:ea typeface="Varela Round"/>
              <a:cs typeface="Varela Round"/>
              <a:sym typeface="Varela Round"/>
            </a:endParaRPr>
          </a:p>
        </p:txBody>
      </p:sp>
      <p:sp>
        <p:nvSpPr>
          <p:cNvPr id="100" name="Google Shape;100;p17"/>
          <p:cNvSpPr txBox="1"/>
          <p:nvPr>
            <p:ph idx="4294967295" type="body"/>
          </p:nvPr>
        </p:nvSpPr>
        <p:spPr>
          <a:xfrm>
            <a:off x="485900" y="3285450"/>
            <a:ext cx="2494500" cy="87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C5C5CC"/>
                </a:solidFill>
                <a:latin typeface="Varela Round"/>
                <a:ea typeface="Varela Round"/>
                <a:cs typeface="Varela Round"/>
                <a:sym typeface="Varela Round"/>
              </a:rPr>
              <a:t>All elements must agree on each change</a:t>
            </a:r>
            <a:endParaRPr sz="1400">
              <a:solidFill>
                <a:srgbClr val="C5C5CC"/>
              </a:solidFill>
              <a:latin typeface="Varela Round"/>
              <a:ea typeface="Varela Round"/>
              <a:cs typeface="Varela Round"/>
              <a:sym typeface="Varela Round"/>
            </a:endParaRPr>
          </a:p>
        </p:txBody>
      </p:sp>
      <p:grpSp>
        <p:nvGrpSpPr>
          <p:cNvPr id="101" name="Google Shape;101;p17"/>
          <p:cNvGrpSpPr/>
          <p:nvPr/>
        </p:nvGrpSpPr>
        <p:grpSpPr>
          <a:xfrm>
            <a:off x="6216050" y="1115713"/>
            <a:ext cx="2632500" cy="3080568"/>
            <a:chOff x="3320450" y="1304750"/>
            <a:chExt cx="2632500" cy="3416400"/>
          </a:xfrm>
        </p:grpSpPr>
        <p:sp>
          <p:nvSpPr>
            <p:cNvPr id="102" name="Google Shape;102;p17"/>
            <p:cNvSpPr txBox="1"/>
            <p:nvPr/>
          </p:nvSpPr>
          <p:spPr>
            <a:xfrm>
              <a:off x="3324050" y="1304875"/>
              <a:ext cx="2628900" cy="61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3320450" y="1304750"/>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7"/>
          <p:cNvSpPr txBox="1"/>
          <p:nvPr>
            <p:ph idx="4294967295" type="body"/>
          </p:nvPr>
        </p:nvSpPr>
        <p:spPr>
          <a:xfrm>
            <a:off x="6285050" y="1039640"/>
            <a:ext cx="24945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384B66"/>
                </a:solidFill>
                <a:latin typeface="Varela Round"/>
                <a:ea typeface="Varela Round"/>
                <a:cs typeface="Varela Round"/>
                <a:sym typeface="Varela Round"/>
              </a:rPr>
              <a:t>Microservice</a:t>
            </a:r>
            <a:br>
              <a:rPr lang="en" sz="1600">
                <a:solidFill>
                  <a:srgbClr val="384B66"/>
                </a:solidFill>
                <a:latin typeface="Varela Round"/>
                <a:ea typeface="Varela Round"/>
                <a:cs typeface="Varela Round"/>
                <a:sym typeface="Varela Round"/>
              </a:rPr>
            </a:br>
            <a:r>
              <a:rPr lang="en" sz="1400">
                <a:solidFill>
                  <a:srgbClr val="384B66"/>
                </a:solidFill>
                <a:latin typeface="Varela Round"/>
                <a:ea typeface="Varela Round"/>
                <a:cs typeface="Varela Round"/>
                <a:sym typeface="Varela Round"/>
              </a:rPr>
              <a:t>Decoupled</a:t>
            </a:r>
            <a:endParaRPr sz="1400">
              <a:solidFill>
                <a:srgbClr val="384B66"/>
              </a:solidFill>
              <a:latin typeface="Varela Round"/>
              <a:ea typeface="Varela Round"/>
              <a:cs typeface="Varela Round"/>
              <a:sym typeface="Varela Round"/>
            </a:endParaRPr>
          </a:p>
        </p:txBody>
      </p:sp>
      <p:sp>
        <p:nvSpPr>
          <p:cNvPr id="105" name="Google Shape;105;p17"/>
          <p:cNvSpPr txBox="1"/>
          <p:nvPr>
            <p:ph idx="4294967295" type="body"/>
          </p:nvPr>
        </p:nvSpPr>
        <p:spPr>
          <a:xfrm>
            <a:off x="6293000" y="3285115"/>
            <a:ext cx="2478600" cy="87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C5C5CC"/>
                </a:solidFill>
                <a:latin typeface="Varela Round"/>
                <a:ea typeface="Varela Round"/>
                <a:cs typeface="Varela Round"/>
                <a:sym typeface="Varela Round"/>
              </a:rPr>
              <a:t>Elements can be changed or added without prior coordination with others </a:t>
            </a:r>
            <a:endParaRPr sz="1400">
              <a:solidFill>
                <a:srgbClr val="C5C5CC"/>
              </a:solidFill>
              <a:latin typeface="Varela Round"/>
              <a:ea typeface="Varela Round"/>
              <a:cs typeface="Varela Round"/>
              <a:sym typeface="Varela Round"/>
            </a:endParaRPr>
          </a:p>
        </p:txBody>
      </p:sp>
      <p:pic>
        <p:nvPicPr>
          <p:cNvPr descr="monolitic.png" id="106" name="Google Shape;106;p17"/>
          <p:cNvPicPr preferRelativeResize="0"/>
          <p:nvPr/>
        </p:nvPicPr>
        <p:blipFill>
          <a:blip r:embed="rId3">
            <a:alphaModFix/>
          </a:blip>
          <a:stretch>
            <a:fillRect/>
          </a:stretch>
        </p:blipFill>
        <p:spPr>
          <a:xfrm>
            <a:off x="643000" y="1684415"/>
            <a:ext cx="2196200" cy="1681466"/>
          </a:xfrm>
          <a:prstGeom prst="rect">
            <a:avLst/>
          </a:prstGeom>
          <a:noFill/>
          <a:ln>
            <a:noFill/>
          </a:ln>
        </p:spPr>
      </p:pic>
      <p:pic>
        <p:nvPicPr>
          <p:cNvPr descr="soa.png" id="107" name="Google Shape;107;p17"/>
          <p:cNvPicPr preferRelativeResize="0"/>
          <p:nvPr/>
        </p:nvPicPr>
        <p:blipFill rotWithShape="1">
          <a:blip r:embed="rId4">
            <a:alphaModFix/>
          </a:blip>
          <a:srcRect b="0" l="0" r="0" t="0"/>
          <a:stretch/>
        </p:blipFill>
        <p:spPr>
          <a:xfrm>
            <a:off x="3473900" y="1660316"/>
            <a:ext cx="2196200" cy="1681466"/>
          </a:xfrm>
          <a:prstGeom prst="rect">
            <a:avLst/>
          </a:prstGeom>
          <a:noFill/>
          <a:ln>
            <a:noFill/>
          </a:ln>
        </p:spPr>
      </p:pic>
      <p:pic>
        <p:nvPicPr>
          <p:cNvPr descr="micro.png" id="108" name="Google Shape;108;p17"/>
          <p:cNvPicPr preferRelativeResize="0"/>
          <p:nvPr/>
        </p:nvPicPr>
        <p:blipFill>
          <a:blip r:embed="rId5">
            <a:alphaModFix/>
          </a:blip>
          <a:stretch>
            <a:fillRect/>
          </a:stretch>
        </p:blipFill>
        <p:spPr>
          <a:xfrm>
            <a:off x="6434200" y="1647140"/>
            <a:ext cx="2196200" cy="1681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989" name="Shape 989"/>
        <p:cNvGrpSpPr/>
        <p:nvPr/>
      </p:nvGrpSpPr>
      <p:grpSpPr>
        <a:xfrm>
          <a:off x="0" y="0"/>
          <a:ext cx="0" cy="0"/>
          <a:chOff x="0" y="0"/>
          <a:chExt cx="0" cy="0"/>
        </a:xfrm>
      </p:grpSpPr>
      <p:sp>
        <p:nvSpPr>
          <p:cNvPr id="990" name="Google Shape;990;p6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 the Microservices to Kafka</a:t>
            </a:r>
            <a:endParaRPr/>
          </a:p>
        </p:txBody>
      </p:sp>
      <p:sp>
        <p:nvSpPr>
          <p:cNvPr id="991" name="Google Shape;991;p62"/>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2" name="Google Shape;992;p62"/>
          <p:cNvPicPr preferRelativeResize="0"/>
          <p:nvPr/>
        </p:nvPicPr>
        <p:blipFill>
          <a:blip r:embed="rId3">
            <a:alphaModFix/>
          </a:blip>
          <a:stretch>
            <a:fillRect/>
          </a:stretch>
        </p:blipFill>
        <p:spPr>
          <a:xfrm>
            <a:off x="1677048" y="1024695"/>
            <a:ext cx="5744675" cy="4125900"/>
          </a:xfrm>
          <a:prstGeom prst="rect">
            <a:avLst/>
          </a:prstGeom>
          <a:noFill/>
          <a:ln>
            <a:noFill/>
          </a:ln>
        </p:spPr>
      </p:pic>
      <p:sp>
        <p:nvSpPr>
          <p:cNvPr id="993" name="Google Shape;993;p62"/>
          <p:cNvSpPr/>
          <p:nvPr/>
        </p:nvSpPr>
        <p:spPr>
          <a:xfrm>
            <a:off x="801669" y="1024694"/>
            <a:ext cx="1206000" cy="51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997" name="Shape 997"/>
        <p:cNvGrpSpPr/>
        <p:nvPr/>
      </p:nvGrpSpPr>
      <p:grpSpPr>
        <a:xfrm>
          <a:off x="0" y="0"/>
          <a:ext cx="0" cy="0"/>
          <a:chOff x="0" y="0"/>
          <a:chExt cx="0" cy="0"/>
        </a:xfrm>
      </p:grpSpPr>
      <p:sp>
        <p:nvSpPr>
          <p:cNvPr id="998" name="Google Shape;998;p6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Kafka Cluster</a:t>
            </a:r>
            <a:endParaRPr/>
          </a:p>
        </p:txBody>
      </p:sp>
      <p:sp>
        <p:nvSpPr>
          <p:cNvPr id="999" name="Google Shape;999;p63"/>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63"/>
          <p:cNvGrpSpPr/>
          <p:nvPr/>
        </p:nvGrpSpPr>
        <p:grpSpPr>
          <a:xfrm>
            <a:off x="703850" y="1273007"/>
            <a:ext cx="7619200" cy="3434675"/>
            <a:chOff x="703850" y="1273007"/>
            <a:chExt cx="7619200" cy="3434675"/>
          </a:xfrm>
        </p:grpSpPr>
        <p:sp>
          <p:nvSpPr>
            <p:cNvPr id="1001" name="Google Shape;1001;p63"/>
            <p:cNvSpPr/>
            <p:nvPr/>
          </p:nvSpPr>
          <p:spPr>
            <a:xfrm>
              <a:off x="2396800" y="1273007"/>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Producer</a:t>
              </a:r>
              <a:endParaRPr sz="1200"/>
            </a:p>
          </p:txBody>
        </p:sp>
        <p:sp>
          <p:nvSpPr>
            <p:cNvPr id="1002" name="Google Shape;1002;p63"/>
            <p:cNvSpPr/>
            <p:nvPr/>
          </p:nvSpPr>
          <p:spPr>
            <a:xfrm>
              <a:off x="807375" y="1273007"/>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Producer</a:t>
              </a:r>
              <a:endParaRPr sz="1200"/>
            </a:p>
          </p:txBody>
        </p:sp>
        <p:sp>
          <p:nvSpPr>
            <p:cNvPr id="1003" name="Google Shape;1003;p63"/>
            <p:cNvSpPr/>
            <p:nvPr/>
          </p:nvSpPr>
          <p:spPr>
            <a:xfrm>
              <a:off x="5411250" y="1273007"/>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Producer</a:t>
              </a:r>
              <a:endParaRPr sz="1200"/>
            </a:p>
          </p:txBody>
        </p:sp>
        <p:sp>
          <p:nvSpPr>
            <p:cNvPr id="1004" name="Google Shape;1004;p63"/>
            <p:cNvSpPr/>
            <p:nvPr/>
          </p:nvSpPr>
          <p:spPr>
            <a:xfrm>
              <a:off x="3898025" y="1273007"/>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Producer</a:t>
              </a:r>
              <a:endParaRPr sz="1200"/>
            </a:p>
          </p:txBody>
        </p:sp>
        <p:sp>
          <p:nvSpPr>
            <p:cNvPr id="1005" name="Google Shape;1005;p63"/>
            <p:cNvSpPr/>
            <p:nvPr/>
          </p:nvSpPr>
          <p:spPr>
            <a:xfrm>
              <a:off x="722075" y="1942025"/>
              <a:ext cx="4905300" cy="2088000"/>
            </a:xfrm>
            <a:prstGeom prst="roundRect">
              <a:avLst>
                <a:gd fmla="val 7644"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06" name="Google Shape;1006;p63"/>
            <p:cNvSpPr/>
            <p:nvPr/>
          </p:nvSpPr>
          <p:spPr>
            <a:xfrm>
              <a:off x="2293275" y="4383082"/>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Consumer</a:t>
              </a:r>
              <a:endParaRPr sz="1200"/>
            </a:p>
          </p:txBody>
        </p:sp>
        <p:sp>
          <p:nvSpPr>
            <p:cNvPr id="1007" name="Google Shape;1007;p63"/>
            <p:cNvSpPr/>
            <p:nvPr/>
          </p:nvSpPr>
          <p:spPr>
            <a:xfrm>
              <a:off x="703850" y="4383082"/>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Consumer</a:t>
              </a:r>
              <a:endParaRPr sz="1200"/>
            </a:p>
          </p:txBody>
        </p:sp>
        <p:sp>
          <p:nvSpPr>
            <p:cNvPr id="1008" name="Google Shape;1008;p63"/>
            <p:cNvSpPr/>
            <p:nvPr/>
          </p:nvSpPr>
          <p:spPr>
            <a:xfrm>
              <a:off x="5307725" y="4383082"/>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Consumer</a:t>
              </a:r>
              <a:endParaRPr sz="1200"/>
            </a:p>
          </p:txBody>
        </p:sp>
        <p:sp>
          <p:nvSpPr>
            <p:cNvPr id="1009" name="Google Shape;1009;p63"/>
            <p:cNvSpPr/>
            <p:nvPr/>
          </p:nvSpPr>
          <p:spPr>
            <a:xfrm>
              <a:off x="3794500" y="4383082"/>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Consumer</a:t>
              </a:r>
              <a:endParaRPr sz="1200"/>
            </a:p>
          </p:txBody>
        </p:sp>
        <p:sp>
          <p:nvSpPr>
            <p:cNvPr id="1010" name="Google Shape;1010;p63"/>
            <p:cNvSpPr txBox="1"/>
            <p:nvPr/>
          </p:nvSpPr>
          <p:spPr>
            <a:xfrm>
              <a:off x="722085" y="1945317"/>
              <a:ext cx="14241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62A33"/>
                  </a:solidFill>
                </a:rPr>
                <a:t>Kafka Cluster</a:t>
              </a:r>
              <a:endParaRPr b="1" sz="1200">
                <a:solidFill>
                  <a:srgbClr val="262A33"/>
                </a:solidFill>
              </a:endParaRPr>
            </a:p>
          </p:txBody>
        </p:sp>
        <p:sp>
          <p:nvSpPr>
            <p:cNvPr id="1011" name="Google Shape;1011;p63"/>
            <p:cNvSpPr/>
            <p:nvPr/>
          </p:nvSpPr>
          <p:spPr>
            <a:xfrm>
              <a:off x="1212225" y="2316650"/>
              <a:ext cx="2418000" cy="1617900"/>
            </a:xfrm>
            <a:prstGeom prst="roundRect">
              <a:avLst>
                <a:gd fmla="val 782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3"/>
            <p:cNvSpPr/>
            <p:nvPr/>
          </p:nvSpPr>
          <p:spPr>
            <a:xfrm>
              <a:off x="2622525" y="2858495"/>
              <a:ext cx="829500" cy="676200"/>
            </a:xfrm>
            <a:prstGeom prst="roundRect">
              <a:avLst>
                <a:gd fmla="val 1032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Kafka</a:t>
              </a:r>
              <a:br>
                <a:rPr lang="en" sz="1100"/>
              </a:br>
              <a:r>
                <a:rPr lang="en" sz="1100"/>
                <a:t>Broker 2</a:t>
              </a:r>
              <a:endParaRPr sz="1100"/>
            </a:p>
          </p:txBody>
        </p:sp>
        <p:sp>
          <p:nvSpPr>
            <p:cNvPr id="1013" name="Google Shape;1013;p63"/>
            <p:cNvSpPr txBox="1"/>
            <p:nvPr/>
          </p:nvSpPr>
          <p:spPr>
            <a:xfrm>
              <a:off x="1215856" y="2316642"/>
              <a:ext cx="14241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62A33"/>
                  </a:solidFill>
                </a:rPr>
                <a:t>Node 1</a:t>
              </a:r>
              <a:endParaRPr b="1" sz="1200">
                <a:solidFill>
                  <a:srgbClr val="262A33"/>
                </a:solidFill>
              </a:endParaRPr>
            </a:p>
          </p:txBody>
        </p:sp>
        <p:sp>
          <p:nvSpPr>
            <p:cNvPr id="1014" name="Google Shape;1014;p63"/>
            <p:cNvSpPr/>
            <p:nvPr/>
          </p:nvSpPr>
          <p:spPr>
            <a:xfrm>
              <a:off x="3843700" y="2279825"/>
              <a:ext cx="1357500" cy="1231200"/>
            </a:xfrm>
            <a:prstGeom prst="roundRect">
              <a:avLst>
                <a:gd fmla="val 848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3"/>
            <p:cNvSpPr/>
            <p:nvPr/>
          </p:nvSpPr>
          <p:spPr>
            <a:xfrm>
              <a:off x="4089600" y="2690825"/>
              <a:ext cx="829500" cy="676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Kafka</a:t>
              </a:r>
              <a:br>
                <a:rPr lang="en" sz="1100"/>
              </a:br>
              <a:r>
                <a:rPr lang="en" sz="1100"/>
                <a:t>Broker 3</a:t>
              </a:r>
              <a:endParaRPr sz="1100"/>
            </a:p>
          </p:txBody>
        </p:sp>
        <p:sp>
          <p:nvSpPr>
            <p:cNvPr id="1016" name="Google Shape;1016;p63"/>
            <p:cNvSpPr txBox="1"/>
            <p:nvPr/>
          </p:nvSpPr>
          <p:spPr>
            <a:xfrm>
              <a:off x="3881485" y="2279817"/>
              <a:ext cx="14241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62A33"/>
                  </a:solidFill>
                </a:rPr>
                <a:t>Node 2</a:t>
              </a:r>
              <a:endParaRPr b="1" sz="1200">
                <a:solidFill>
                  <a:srgbClr val="262A33"/>
                </a:solidFill>
              </a:endParaRPr>
            </a:p>
          </p:txBody>
        </p:sp>
        <p:sp>
          <p:nvSpPr>
            <p:cNvPr id="1017" name="Google Shape;1017;p63"/>
            <p:cNvSpPr/>
            <p:nvPr/>
          </p:nvSpPr>
          <p:spPr>
            <a:xfrm>
              <a:off x="6298350" y="1941975"/>
              <a:ext cx="2024700" cy="2088000"/>
            </a:xfrm>
            <a:prstGeom prst="roundRect">
              <a:avLst>
                <a:gd fmla="val 9851" name="adj"/>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3"/>
            <p:cNvSpPr txBox="1"/>
            <p:nvPr/>
          </p:nvSpPr>
          <p:spPr>
            <a:xfrm>
              <a:off x="6298329" y="1966007"/>
              <a:ext cx="19263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62A33"/>
                  </a:solidFill>
                </a:rPr>
                <a:t>ZooKeeper Ensemble</a:t>
              </a:r>
              <a:endParaRPr b="1" sz="1200">
                <a:solidFill>
                  <a:srgbClr val="262A33"/>
                </a:solidFill>
              </a:endParaRPr>
            </a:p>
          </p:txBody>
        </p:sp>
        <p:sp>
          <p:nvSpPr>
            <p:cNvPr id="1019" name="Google Shape;1019;p63"/>
            <p:cNvSpPr/>
            <p:nvPr/>
          </p:nvSpPr>
          <p:spPr>
            <a:xfrm>
              <a:off x="6727514" y="2475836"/>
              <a:ext cx="1238100" cy="34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62A33"/>
                  </a:solidFill>
                </a:rPr>
                <a:t>Zookeeper 1</a:t>
              </a:r>
              <a:endParaRPr sz="1100">
                <a:solidFill>
                  <a:srgbClr val="262A33"/>
                </a:solidFill>
              </a:endParaRPr>
            </a:p>
          </p:txBody>
        </p:sp>
        <p:sp>
          <p:nvSpPr>
            <p:cNvPr id="1020" name="Google Shape;1020;p63"/>
            <p:cNvSpPr/>
            <p:nvPr/>
          </p:nvSpPr>
          <p:spPr>
            <a:xfrm>
              <a:off x="6727514" y="2933036"/>
              <a:ext cx="1238100" cy="34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62A33"/>
                  </a:solidFill>
                </a:rPr>
                <a:t>Zookeeper 2</a:t>
              </a:r>
              <a:endParaRPr sz="1100">
                <a:solidFill>
                  <a:srgbClr val="262A33"/>
                </a:solidFill>
              </a:endParaRPr>
            </a:p>
          </p:txBody>
        </p:sp>
        <p:sp>
          <p:nvSpPr>
            <p:cNvPr id="1021" name="Google Shape;1021;p63"/>
            <p:cNvSpPr/>
            <p:nvPr/>
          </p:nvSpPr>
          <p:spPr>
            <a:xfrm>
              <a:off x="6727514" y="3390236"/>
              <a:ext cx="1238100" cy="34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262A33"/>
                  </a:solidFill>
                </a:rPr>
                <a:t>Zookeeper 3</a:t>
              </a:r>
              <a:endParaRPr sz="1100">
                <a:solidFill>
                  <a:srgbClr val="262A33"/>
                </a:solidFill>
              </a:endParaRPr>
            </a:p>
          </p:txBody>
        </p:sp>
        <p:cxnSp>
          <p:nvCxnSpPr>
            <p:cNvPr id="1022" name="Google Shape;1022;p63"/>
            <p:cNvCxnSpPr>
              <a:stCxn id="1002" idx="2"/>
              <a:endCxn id="1023" idx="0"/>
            </p:cNvCxnSpPr>
            <p:nvPr/>
          </p:nvCxnSpPr>
          <p:spPr>
            <a:xfrm>
              <a:off x="1379775" y="1597607"/>
              <a:ext cx="666900" cy="1260900"/>
            </a:xfrm>
            <a:prstGeom prst="straightConnector1">
              <a:avLst/>
            </a:prstGeom>
            <a:noFill/>
            <a:ln cap="flat" cmpd="sng" w="9525">
              <a:solidFill>
                <a:srgbClr val="000000"/>
              </a:solidFill>
              <a:prstDash val="solid"/>
              <a:round/>
              <a:headEnd len="med" w="med" type="none"/>
              <a:tailEnd len="med" w="med" type="triangle"/>
            </a:ln>
          </p:spPr>
        </p:cxnSp>
        <p:cxnSp>
          <p:nvCxnSpPr>
            <p:cNvPr id="1024" name="Google Shape;1024;p63"/>
            <p:cNvCxnSpPr>
              <a:stCxn id="1001" idx="2"/>
              <a:endCxn id="1023" idx="0"/>
            </p:cNvCxnSpPr>
            <p:nvPr/>
          </p:nvCxnSpPr>
          <p:spPr>
            <a:xfrm flipH="1">
              <a:off x="2046700" y="1597607"/>
              <a:ext cx="922500" cy="1260900"/>
            </a:xfrm>
            <a:prstGeom prst="straightConnector1">
              <a:avLst/>
            </a:prstGeom>
            <a:noFill/>
            <a:ln cap="flat" cmpd="sng" w="9525">
              <a:solidFill>
                <a:srgbClr val="000000"/>
              </a:solidFill>
              <a:prstDash val="solid"/>
              <a:round/>
              <a:headEnd len="med" w="med" type="none"/>
              <a:tailEnd len="med" w="med" type="triangle"/>
            </a:ln>
          </p:spPr>
        </p:cxnSp>
        <p:cxnSp>
          <p:nvCxnSpPr>
            <p:cNvPr id="1025" name="Google Shape;1025;p63"/>
            <p:cNvCxnSpPr>
              <a:stCxn id="1004" idx="2"/>
              <a:endCxn id="1012" idx="0"/>
            </p:cNvCxnSpPr>
            <p:nvPr/>
          </p:nvCxnSpPr>
          <p:spPr>
            <a:xfrm flipH="1">
              <a:off x="3037325" y="1597607"/>
              <a:ext cx="1433100" cy="1260900"/>
            </a:xfrm>
            <a:prstGeom prst="straightConnector1">
              <a:avLst/>
            </a:prstGeom>
            <a:noFill/>
            <a:ln cap="flat" cmpd="sng" w="9525">
              <a:solidFill>
                <a:srgbClr val="000000"/>
              </a:solidFill>
              <a:prstDash val="solid"/>
              <a:round/>
              <a:headEnd len="med" w="med" type="none"/>
              <a:tailEnd len="med" w="med" type="triangle"/>
            </a:ln>
          </p:spPr>
        </p:cxnSp>
        <p:cxnSp>
          <p:nvCxnSpPr>
            <p:cNvPr id="1026" name="Google Shape;1026;p63"/>
            <p:cNvCxnSpPr>
              <a:stCxn id="1003" idx="2"/>
              <a:endCxn id="1015" idx="0"/>
            </p:cNvCxnSpPr>
            <p:nvPr/>
          </p:nvCxnSpPr>
          <p:spPr>
            <a:xfrm flipH="1">
              <a:off x="4504350" y="1597607"/>
              <a:ext cx="1479300" cy="1093200"/>
            </a:xfrm>
            <a:prstGeom prst="straightConnector1">
              <a:avLst/>
            </a:prstGeom>
            <a:noFill/>
            <a:ln cap="flat" cmpd="sng" w="9525">
              <a:solidFill>
                <a:srgbClr val="000000"/>
              </a:solidFill>
              <a:prstDash val="solid"/>
              <a:round/>
              <a:headEnd len="med" w="med" type="none"/>
              <a:tailEnd len="med" w="med" type="triangle"/>
            </a:ln>
          </p:spPr>
        </p:cxnSp>
        <p:sp>
          <p:nvSpPr>
            <p:cNvPr id="1023" name="Google Shape;1023;p63"/>
            <p:cNvSpPr/>
            <p:nvPr/>
          </p:nvSpPr>
          <p:spPr>
            <a:xfrm>
              <a:off x="1631925" y="2858495"/>
              <a:ext cx="829500" cy="676200"/>
            </a:xfrm>
            <a:prstGeom prst="roundRect">
              <a:avLst>
                <a:gd fmla="val 1032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Kafka</a:t>
              </a:r>
              <a:br>
                <a:rPr lang="en" sz="1100"/>
              </a:br>
              <a:r>
                <a:rPr lang="en" sz="1100"/>
                <a:t>Broker 1</a:t>
              </a:r>
              <a:endParaRPr sz="1100"/>
            </a:p>
          </p:txBody>
        </p:sp>
        <p:cxnSp>
          <p:nvCxnSpPr>
            <p:cNvPr id="1027" name="Google Shape;1027;p63"/>
            <p:cNvCxnSpPr/>
            <p:nvPr/>
          </p:nvCxnSpPr>
          <p:spPr>
            <a:xfrm>
              <a:off x="3633925" y="3702225"/>
              <a:ext cx="2664000" cy="0"/>
            </a:xfrm>
            <a:prstGeom prst="straightConnector1">
              <a:avLst/>
            </a:prstGeom>
            <a:noFill/>
            <a:ln cap="flat" cmpd="sng" w="9525">
              <a:solidFill>
                <a:srgbClr val="000000"/>
              </a:solidFill>
              <a:prstDash val="lgDash"/>
              <a:round/>
              <a:headEnd len="med" w="med" type="triangle"/>
              <a:tailEnd len="med" w="med" type="triangle"/>
            </a:ln>
          </p:spPr>
        </p:cxnSp>
        <p:cxnSp>
          <p:nvCxnSpPr>
            <p:cNvPr id="1028" name="Google Shape;1028;p63"/>
            <p:cNvCxnSpPr/>
            <p:nvPr/>
          </p:nvCxnSpPr>
          <p:spPr>
            <a:xfrm>
              <a:off x="5211800" y="2890448"/>
              <a:ext cx="1086000" cy="0"/>
            </a:xfrm>
            <a:prstGeom prst="straightConnector1">
              <a:avLst/>
            </a:prstGeom>
            <a:noFill/>
            <a:ln cap="flat" cmpd="sng" w="9525">
              <a:solidFill>
                <a:srgbClr val="000000"/>
              </a:solidFill>
              <a:prstDash val="lgDash"/>
              <a:round/>
              <a:headEnd len="med" w="med" type="triangle"/>
              <a:tailEnd len="med" w="med" type="triangle"/>
            </a:ln>
          </p:spPr>
        </p:cxnSp>
        <p:cxnSp>
          <p:nvCxnSpPr>
            <p:cNvPr id="1029" name="Google Shape;1029;p63"/>
            <p:cNvCxnSpPr>
              <a:stCxn id="1015" idx="2"/>
              <a:endCxn id="1009" idx="0"/>
            </p:cNvCxnSpPr>
            <p:nvPr/>
          </p:nvCxnSpPr>
          <p:spPr>
            <a:xfrm flipH="1">
              <a:off x="4366950" y="3367025"/>
              <a:ext cx="137400" cy="1016100"/>
            </a:xfrm>
            <a:prstGeom prst="straightConnector1">
              <a:avLst/>
            </a:prstGeom>
            <a:noFill/>
            <a:ln cap="flat" cmpd="sng" w="9525">
              <a:solidFill>
                <a:srgbClr val="000000"/>
              </a:solidFill>
              <a:prstDash val="solid"/>
              <a:round/>
              <a:headEnd len="med" w="med" type="none"/>
              <a:tailEnd len="med" w="med" type="triangle"/>
            </a:ln>
          </p:spPr>
        </p:cxnSp>
        <p:cxnSp>
          <p:nvCxnSpPr>
            <p:cNvPr id="1030" name="Google Shape;1030;p63"/>
            <p:cNvCxnSpPr>
              <a:stCxn id="1015" idx="2"/>
              <a:endCxn id="1008" idx="0"/>
            </p:cNvCxnSpPr>
            <p:nvPr/>
          </p:nvCxnSpPr>
          <p:spPr>
            <a:xfrm>
              <a:off x="4504350" y="3367025"/>
              <a:ext cx="1375800" cy="1016100"/>
            </a:xfrm>
            <a:prstGeom prst="straightConnector1">
              <a:avLst/>
            </a:prstGeom>
            <a:noFill/>
            <a:ln cap="flat" cmpd="sng" w="9525">
              <a:solidFill>
                <a:srgbClr val="000000"/>
              </a:solidFill>
              <a:prstDash val="solid"/>
              <a:round/>
              <a:headEnd len="med" w="med" type="none"/>
              <a:tailEnd len="med" w="med" type="triangle"/>
            </a:ln>
          </p:spPr>
        </p:cxnSp>
        <p:cxnSp>
          <p:nvCxnSpPr>
            <p:cNvPr id="1031" name="Google Shape;1031;p63"/>
            <p:cNvCxnSpPr>
              <a:stCxn id="1012" idx="2"/>
              <a:endCxn id="1006" idx="0"/>
            </p:cNvCxnSpPr>
            <p:nvPr/>
          </p:nvCxnSpPr>
          <p:spPr>
            <a:xfrm flipH="1">
              <a:off x="2865675" y="3534695"/>
              <a:ext cx="171600" cy="848400"/>
            </a:xfrm>
            <a:prstGeom prst="straightConnector1">
              <a:avLst/>
            </a:prstGeom>
            <a:noFill/>
            <a:ln cap="flat" cmpd="sng" w="9525">
              <a:solidFill>
                <a:srgbClr val="000000"/>
              </a:solidFill>
              <a:prstDash val="solid"/>
              <a:round/>
              <a:headEnd len="med" w="med" type="none"/>
              <a:tailEnd len="med" w="med" type="triangle"/>
            </a:ln>
          </p:spPr>
        </p:cxnSp>
        <p:cxnSp>
          <p:nvCxnSpPr>
            <p:cNvPr id="1032" name="Google Shape;1032;p63"/>
            <p:cNvCxnSpPr>
              <a:stCxn id="1023" idx="2"/>
              <a:endCxn id="1007" idx="0"/>
            </p:cNvCxnSpPr>
            <p:nvPr/>
          </p:nvCxnSpPr>
          <p:spPr>
            <a:xfrm flipH="1">
              <a:off x="1276275" y="3534695"/>
              <a:ext cx="770400" cy="848400"/>
            </a:xfrm>
            <a:prstGeom prst="straightConnector1">
              <a:avLst/>
            </a:prstGeom>
            <a:noFill/>
            <a:ln cap="flat" cmpd="sng" w="9525">
              <a:solidFill>
                <a:srgbClr val="000000"/>
              </a:solidFill>
              <a:prstDash val="solid"/>
              <a:round/>
              <a:headEnd len="med" w="med" type="none"/>
              <a:tailEnd len="med" w="med" type="triangle"/>
            </a:ln>
          </p:spPr>
        </p:cxnSp>
        <p:cxnSp>
          <p:nvCxnSpPr>
            <p:cNvPr id="1033" name="Google Shape;1033;p63"/>
            <p:cNvCxnSpPr>
              <a:stCxn id="1012" idx="2"/>
              <a:endCxn id="1009" idx="0"/>
            </p:cNvCxnSpPr>
            <p:nvPr/>
          </p:nvCxnSpPr>
          <p:spPr>
            <a:xfrm>
              <a:off x="3037275" y="3534695"/>
              <a:ext cx="1329600" cy="848400"/>
            </a:xfrm>
            <a:prstGeom prst="straightConnector1">
              <a:avLst/>
            </a:prstGeom>
            <a:noFill/>
            <a:ln cap="flat" cmpd="sng" w="9525">
              <a:solidFill>
                <a:srgbClr val="000000"/>
              </a:solidFill>
              <a:prstDash val="solid"/>
              <a:round/>
              <a:headEnd len="med" w="med" type="none"/>
              <a:tailEnd len="med" w="med" type="triangle"/>
            </a:ln>
          </p:spPr>
        </p:cxnSp>
        <p:cxnSp>
          <p:nvCxnSpPr>
            <p:cNvPr id="1034" name="Google Shape;1034;p63"/>
            <p:cNvCxnSpPr>
              <a:stCxn id="1007" idx="2"/>
              <a:endCxn id="1017" idx="2"/>
            </p:cNvCxnSpPr>
            <p:nvPr/>
          </p:nvCxnSpPr>
          <p:spPr>
            <a:xfrm rot="-5400000">
              <a:off x="3954650" y="1351582"/>
              <a:ext cx="677700" cy="6034500"/>
            </a:xfrm>
            <a:prstGeom prst="bentConnector3">
              <a:avLst>
                <a:gd fmla="val -35137" name="adj1"/>
              </a:avLst>
            </a:prstGeom>
            <a:noFill/>
            <a:ln cap="flat" cmpd="sng" w="9525">
              <a:solidFill>
                <a:srgbClr val="000000"/>
              </a:solidFill>
              <a:prstDash val="solid"/>
              <a:round/>
              <a:headEnd len="med" w="med" type="none"/>
              <a:tailEnd len="med" w="med" type="triangle"/>
            </a:ln>
          </p:spPr>
        </p:cxnSp>
        <p:cxnSp>
          <p:nvCxnSpPr>
            <p:cNvPr id="1035" name="Google Shape;1035;p63"/>
            <p:cNvCxnSpPr>
              <a:stCxn id="1006" idx="2"/>
              <a:endCxn id="1017" idx="2"/>
            </p:cNvCxnSpPr>
            <p:nvPr/>
          </p:nvCxnSpPr>
          <p:spPr>
            <a:xfrm rot="-5400000">
              <a:off x="4749375" y="2146282"/>
              <a:ext cx="677700" cy="4445100"/>
            </a:xfrm>
            <a:prstGeom prst="bentConnector3">
              <a:avLst>
                <a:gd fmla="val -35137" name="adj1"/>
              </a:avLst>
            </a:prstGeom>
            <a:noFill/>
            <a:ln cap="flat" cmpd="sng" w="9525">
              <a:solidFill>
                <a:srgbClr val="000000"/>
              </a:solidFill>
              <a:prstDash val="solid"/>
              <a:round/>
              <a:headEnd len="med" w="med" type="none"/>
              <a:tailEnd len="med" w="med" type="triangle"/>
            </a:ln>
          </p:spPr>
        </p:cxnSp>
        <p:cxnSp>
          <p:nvCxnSpPr>
            <p:cNvPr id="1036" name="Google Shape;1036;p63"/>
            <p:cNvCxnSpPr>
              <a:stCxn id="1009" idx="2"/>
              <a:endCxn id="1017" idx="2"/>
            </p:cNvCxnSpPr>
            <p:nvPr/>
          </p:nvCxnSpPr>
          <p:spPr>
            <a:xfrm rot="-5400000">
              <a:off x="5500000" y="2896882"/>
              <a:ext cx="677700" cy="2943900"/>
            </a:xfrm>
            <a:prstGeom prst="bentConnector3">
              <a:avLst>
                <a:gd fmla="val -35137" name="adj1"/>
              </a:avLst>
            </a:prstGeom>
            <a:noFill/>
            <a:ln cap="flat" cmpd="sng" w="9525">
              <a:solidFill>
                <a:srgbClr val="000000"/>
              </a:solidFill>
              <a:prstDash val="solid"/>
              <a:round/>
              <a:headEnd len="med" w="med" type="none"/>
              <a:tailEnd len="med" w="med" type="triangle"/>
            </a:ln>
          </p:spPr>
        </p:cxnSp>
        <p:cxnSp>
          <p:nvCxnSpPr>
            <p:cNvPr id="1037" name="Google Shape;1037;p63"/>
            <p:cNvCxnSpPr>
              <a:stCxn id="1008" idx="2"/>
              <a:endCxn id="1017" idx="2"/>
            </p:cNvCxnSpPr>
            <p:nvPr/>
          </p:nvCxnSpPr>
          <p:spPr>
            <a:xfrm rot="-5400000">
              <a:off x="6256625" y="3653482"/>
              <a:ext cx="677700" cy="1430700"/>
            </a:xfrm>
            <a:prstGeom prst="bentConnector3">
              <a:avLst>
                <a:gd fmla="val -35137" name="adj1"/>
              </a:avLst>
            </a:prstGeom>
            <a:noFill/>
            <a:ln cap="flat" cmpd="sng" w="9525">
              <a:solidFill>
                <a:srgbClr val="000000"/>
              </a:solidFill>
              <a:prstDash val="solid"/>
              <a:round/>
              <a:headEnd len="med" w="med" type="none"/>
              <a:tailEnd len="med" w="med" type="triangle"/>
            </a:ln>
          </p:spPr>
        </p:cxn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041" name="Shape 1041"/>
        <p:cNvGrpSpPr/>
        <p:nvPr/>
      </p:nvGrpSpPr>
      <p:grpSpPr>
        <a:xfrm>
          <a:off x="0" y="0"/>
          <a:ext cx="0" cy="0"/>
          <a:chOff x="0" y="0"/>
          <a:chExt cx="0" cy="0"/>
        </a:xfrm>
      </p:grpSpPr>
      <p:sp>
        <p:nvSpPr>
          <p:cNvPr id="1042" name="Google Shape;1042;p6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time</a:t>
            </a:r>
            <a:endParaRPr/>
          </a:p>
        </p:txBody>
      </p:sp>
      <p:sp>
        <p:nvSpPr>
          <p:cNvPr id="1043" name="Google Shape;1043;p64"/>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4"/>
          <p:cNvSpPr/>
          <p:nvPr/>
        </p:nvSpPr>
        <p:spPr>
          <a:xfrm>
            <a:off x="4285933" y="2487646"/>
            <a:ext cx="2827500" cy="3651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endParaRPr b="1" sz="1200">
              <a:solidFill>
                <a:srgbClr val="FFFFFF"/>
              </a:solidFill>
            </a:endParaRPr>
          </a:p>
        </p:txBody>
      </p:sp>
      <p:sp>
        <p:nvSpPr>
          <p:cNvPr id="1045" name="Google Shape;1045;p64"/>
          <p:cNvSpPr/>
          <p:nvPr/>
        </p:nvSpPr>
        <p:spPr>
          <a:xfrm>
            <a:off x="4280722" y="1669506"/>
            <a:ext cx="2827500" cy="3651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Accounting microservice</a:t>
            </a:r>
            <a:endParaRPr b="1" sz="1200">
              <a:solidFill>
                <a:srgbClr val="FFFFFF"/>
              </a:solidFill>
            </a:endParaRPr>
          </a:p>
        </p:txBody>
      </p:sp>
      <p:sp>
        <p:nvSpPr>
          <p:cNvPr id="1046" name="Google Shape;1046;p64"/>
          <p:cNvSpPr/>
          <p:nvPr/>
        </p:nvSpPr>
        <p:spPr>
          <a:xfrm>
            <a:off x="4292898" y="3279306"/>
            <a:ext cx="2827500" cy="3651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Store microservice</a:t>
            </a:r>
            <a:endParaRPr b="1" sz="1200">
              <a:solidFill>
                <a:srgbClr val="FFFFFF"/>
              </a:solidFill>
            </a:endParaRPr>
          </a:p>
        </p:txBody>
      </p:sp>
      <p:sp>
        <p:nvSpPr>
          <p:cNvPr id="1047" name="Google Shape;1047;p64"/>
          <p:cNvSpPr/>
          <p:nvPr/>
        </p:nvSpPr>
        <p:spPr>
          <a:xfrm>
            <a:off x="8022737" y="2501450"/>
            <a:ext cx="531600" cy="324600"/>
          </a:xfrm>
          <a:prstGeom prst="flowChartMagneticDrum">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8" name="Google Shape;1048;p64"/>
          <p:cNvCxnSpPr>
            <a:stCxn id="1047" idx="2"/>
            <a:endCxn id="1049" idx="3"/>
          </p:cNvCxnSpPr>
          <p:nvPr/>
        </p:nvCxnSpPr>
        <p:spPr>
          <a:xfrm flipH="1">
            <a:off x="7114637" y="2826050"/>
            <a:ext cx="1173900" cy="1488000"/>
          </a:xfrm>
          <a:prstGeom prst="straightConnector1">
            <a:avLst/>
          </a:prstGeom>
          <a:noFill/>
          <a:ln cap="flat" cmpd="sng" w="9525">
            <a:solidFill>
              <a:srgbClr val="000000"/>
            </a:solidFill>
            <a:prstDash val="solid"/>
            <a:round/>
            <a:headEnd len="med" w="med" type="none"/>
            <a:tailEnd len="med" w="med" type="triangle"/>
          </a:ln>
        </p:spPr>
      </p:cxnSp>
      <p:cxnSp>
        <p:nvCxnSpPr>
          <p:cNvPr id="1050" name="Google Shape;1050;p64"/>
          <p:cNvCxnSpPr>
            <a:stCxn id="1044" idx="3"/>
            <a:endCxn id="1047" idx="1"/>
          </p:cNvCxnSpPr>
          <p:nvPr/>
        </p:nvCxnSpPr>
        <p:spPr>
          <a:xfrm flipH="1" rot="10800000">
            <a:off x="7113433" y="2663896"/>
            <a:ext cx="909300" cy="6300"/>
          </a:xfrm>
          <a:prstGeom prst="straightConnector1">
            <a:avLst/>
          </a:prstGeom>
          <a:noFill/>
          <a:ln cap="flat" cmpd="sng" w="9525">
            <a:solidFill>
              <a:srgbClr val="000000"/>
            </a:solidFill>
            <a:prstDash val="solid"/>
            <a:round/>
            <a:headEnd len="med" w="med" type="none"/>
            <a:tailEnd len="med" w="med" type="triangle"/>
          </a:ln>
        </p:spPr>
      </p:cxnSp>
      <p:cxnSp>
        <p:nvCxnSpPr>
          <p:cNvPr id="1051" name="Google Shape;1051;p64"/>
          <p:cNvCxnSpPr>
            <a:stCxn id="1047" idx="2"/>
            <a:endCxn id="1046" idx="3"/>
          </p:cNvCxnSpPr>
          <p:nvPr/>
        </p:nvCxnSpPr>
        <p:spPr>
          <a:xfrm flipH="1">
            <a:off x="7120337" y="2826050"/>
            <a:ext cx="1168200" cy="635700"/>
          </a:xfrm>
          <a:prstGeom prst="straightConnector1">
            <a:avLst/>
          </a:prstGeom>
          <a:noFill/>
          <a:ln cap="flat" cmpd="sng" w="9525">
            <a:solidFill>
              <a:srgbClr val="000000"/>
            </a:solidFill>
            <a:prstDash val="solid"/>
            <a:round/>
            <a:headEnd len="med" w="med" type="none"/>
            <a:tailEnd len="med" w="med" type="triangle"/>
          </a:ln>
        </p:spPr>
      </p:cxnSp>
      <p:sp>
        <p:nvSpPr>
          <p:cNvPr id="1052" name="Google Shape;1052;p64"/>
          <p:cNvSpPr txBox="1"/>
          <p:nvPr/>
        </p:nvSpPr>
        <p:spPr>
          <a:xfrm>
            <a:off x="7056875" y="2360880"/>
            <a:ext cx="79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publisher</a:t>
            </a:r>
            <a:endParaRPr sz="1000"/>
          </a:p>
        </p:txBody>
      </p:sp>
      <p:sp>
        <p:nvSpPr>
          <p:cNvPr id="1053" name="Google Shape;1053;p64"/>
          <p:cNvSpPr txBox="1"/>
          <p:nvPr/>
        </p:nvSpPr>
        <p:spPr>
          <a:xfrm>
            <a:off x="6742962" y="3027242"/>
            <a:ext cx="79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subscriber</a:t>
            </a:r>
            <a:endParaRPr sz="1000"/>
          </a:p>
        </p:txBody>
      </p:sp>
      <p:sp>
        <p:nvSpPr>
          <p:cNvPr id="1054" name="Google Shape;1054;p64"/>
          <p:cNvSpPr txBox="1"/>
          <p:nvPr/>
        </p:nvSpPr>
        <p:spPr>
          <a:xfrm>
            <a:off x="6618945" y="3865442"/>
            <a:ext cx="79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subscriber</a:t>
            </a:r>
            <a:endParaRPr sz="1000"/>
          </a:p>
        </p:txBody>
      </p:sp>
      <p:sp>
        <p:nvSpPr>
          <p:cNvPr id="1049" name="Google Shape;1049;p64"/>
          <p:cNvSpPr/>
          <p:nvPr/>
        </p:nvSpPr>
        <p:spPr>
          <a:xfrm>
            <a:off x="4287112" y="4131454"/>
            <a:ext cx="2827500" cy="3651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Checkout microservice</a:t>
            </a:r>
            <a:endParaRPr b="1" sz="1200">
              <a:solidFill>
                <a:srgbClr val="FFFFFF"/>
              </a:solidFill>
            </a:endParaRPr>
          </a:p>
        </p:txBody>
      </p:sp>
      <p:sp>
        <p:nvSpPr>
          <p:cNvPr id="1055" name="Google Shape;1055;p64"/>
          <p:cNvSpPr/>
          <p:nvPr/>
        </p:nvSpPr>
        <p:spPr>
          <a:xfrm>
            <a:off x="3648397" y="2555371"/>
            <a:ext cx="699300" cy="2352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sp>
        <p:nvSpPr>
          <p:cNvPr id="1056" name="Google Shape;1056;p64"/>
          <p:cNvSpPr/>
          <p:nvPr/>
        </p:nvSpPr>
        <p:spPr>
          <a:xfrm>
            <a:off x="363600" y="2509357"/>
            <a:ext cx="1090800" cy="324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Consumer</a:t>
            </a:r>
            <a:endParaRPr sz="1200">
              <a:solidFill>
                <a:srgbClr val="666666"/>
              </a:solidFill>
            </a:endParaRPr>
          </a:p>
        </p:txBody>
      </p:sp>
      <p:sp>
        <p:nvSpPr>
          <p:cNvPr id="1057" name="Google Shape;1057;p64"/>
          <p:cNvSpPr/>
          <p:nvPr/>
        </p:nvSpPr>
        <p:spPr>
          <a:xfrm>
            <a:off x="1909850" y="2509357"/>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API Gateway</a:t>
            </a:r>
            <a:endParaRPr sz="1200"/>
          </a:p>
        </p:txBody>
      </p:sp>
      <p:cxnSp>
        <p:nvCxnSpPr>
          <p:cNvPr id="1058" name="Google Shape;1058;p64"/>
          <p:cNvCxnSpPr>
            <a:stCxn id="1056" idx="3"/>
            <a:endCxn id="1057" idx="1"/>
          </p:cNvCxnSpPr>
          <p:nvPr/>
        </p:nvCxnSpPr>
        <p:spPr>
          <a:xfrm>
            <a:off x="1454400" y="2671657"/>
            <a:ext cx="455400" cy="0"/>
          </a:xfrm>
          <a:prstGeom prst="straightConnector1">
            <a:avLst/>
          </a:prstGeom>
          <a:noFill/>
          <a:ln cap="flat" cmpd="sng" w="9525">
            <a:solidFill>
              <a:srgbClr val="000000"/>
            </a:solidFill>
            <a:prstDash val="solid"/>
            <a:round/>
            <a:headEnd len="med" w="med" type="none"/>
            <a:tailEnd len="med" w="med" type="none"/>
          </a:ln>
        </p:spPr>
      </p:cxnSp>
      <p:cxnSp>
        <p:nvCxnSpPr>
          <p:cNvPr id="1059" name="Google Shape;1059;p64"/>
          <p:cNvCxnSpPr>
            <a:stCxn id="1057" idx="3"/>
            <a:endCxn id="1055" idx="1"/>
          </p:cNvCxnSpPr>
          <p:nvPr/>
        </p:nvCxnSpPr>
        <p:spPr>
          <a:xfrm>
            <a:off x="3054650" y="2671657"/>
            <a:ext cx="593700" cy="12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1063" name="Shape 1063"/>
        <p:cNvGrpSpPr/>
        <p:nvPr/>
      </p:nvGrpSpPr>
      <p:grpSpPr>
        <a:xfrm>
          <a:off x="0" y="0"/>
          <a:ext cx="0" cy="0"/>
          <a:chOff x="0" y="0"/>
          <a:chExt cx="0" cy="0"/>
        </a:xfrm>
      </p:grpSpPr>
      <p:sp>
        <p:nvSpPr>
          <p:cNvPr id="1064" name="Google Shape;1064;p65"/>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Saga</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Transaction model</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068" name="Shape 1068"/>
        <p:cNvGrpSpPr/>
        <p:nvPr/>
      </p:nvGrpSpPr>
      <p:grpSpPr>
        <a:xfrm>
          <a:off x="0" y="0"/>
          <a:ext cx="0" cy="0"/>
          <a:chOff x="0" y="0"/>
          <a:chExt cx="0" cy="0"/>
        </a:xfrm>
      </p:grpSpPr>
      <p:sp>
        <p:nvSpPr>
          <p:cNvPr id="1069" name="Google Shape;1069;p6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Transaction and </a:t>
            </a:r>
            <a:r>
              <a:rPr lang="en"/>
              <a:t>Compensation</a:t>
            </a:r>
            <a:endParaRPr/>
          </a:p>
        </p:txBody>
      </p:sp>
      <p:sp>
        <p:nvSpPr>
          <p:cNvPr id="1070" name="Google Shape;1070;p66"/>
          <p:cNvSpPr/>
          <p:nvPr/>
        </p:nvSpPr>
        <p:spPr>
          <a:xfrm>
            <a:off x="-16750" y="107527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6"/>
          <p:cNvSpPr/>
          <p:nvPr/>
        </p:nvSpPr>
        <p:spPr>
          <a:xfrm>
            <a:off x="1733750" y="2211750"/>
            <a:ext cx="1424100" cy="11772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2" name="Google Shape;1072;p66"/>
          <p:cNvSpPr/>
          <p:nvPr/>
        </p:nvSpPr>
        <p:spPr>
          <a:xfrm>
            <a:off x="2006500" y="2903276"/>
            <a:ext cx="887400" cy="3171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C1</a:t>
            </a:r>
            <a:endParaRPr b="1" sz="1000">
              <a:solidFill>
                <a:srgbClr val="FFFFFF"/>
              </a:solidFill>
            </a:endParaRPr>
          </a:p>
        </p:txBody>
      </p:sp>
      <p:sp>
        <p:nvSpPr>
          <p:cNvPr id="1073" name="Google Shape;1073;p66"/>
          <p:cNvSpPr/>
          <p:nvPr/>
        </p:nvSpPr>
        <p:spPr>
          <a:xfrm>
            <a:off x="2016100" y="2360750"/>
            <a:ext cx="868200" cy="3171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T1</a:t>
            </a:r>
            <a:endParaRPr b="1" sz="1000">
              <a:solidFill>
                <a:srgbClr val="FFFFFF"/>
              </a:solidFill>
            </a:endParaRPr>
          </a:p>
        </p:txBody>
      </p:sp>
      <p:cxnSp>
        <p:nvCxnSpPr>
          <p:cNvPr id="1074" name="Google Shape;1074;p66"/>
          <p:cNvCxnSpPr/>
          <p:nvPr/>
        </p:nvCxnSpPr>
        <p:spPr>
          <a:xfrm>
            <a:off x="3157850" y="2493900"/>
            <a:ext cx="805800" cy="0"/>
          </a:xfrm>
          <a:prstGeom prst="straightConnector1">
            <a:avLst/>
          </a:prstGeom>
          <a:noFill/>
          <a:ln cap="flat" cmpd="sng" w="38100">
            <a:solidFill>
              <a:srgbClr val="384B66"/>
            </a:solidFill>
            <a:prstDash val="solid"/>
            <a:round/>
            <a:headEnd len="med" w="med" type="none"/>
            <a:tailEnd len="med" w="med" type="triangle"/>
          </a:ln>
        </p:spPr>
      </p:cxnSp>
      <p:sp>
        <p:nvSpPr>
          <p:cNvPr id="1075" name="Google Shape;1075;p66"/>
          <p:cNvSpPr/>
          <p:nvPr/>
        </p:nvSpPr>
        <p:spPr>
          <a:xfrm>
            <a:off x="3963650" y="2211750"/>
            <a:ext cx="1424100" cy="11772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6" name="Google Shape;1076;p66"/>
          <p:cNvSpPr/>
          <p:nvPr/>
        </p:nvSpPr>
        <p:spPr>
          <a:xfrm>
            <a:off x="4236400" y="2903276"/>
            <a:ext cx="887400" cy="3171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C2</a:t>
            </a:r>
            <a:endParaRPr b="1" sz="1000">
              <a:solidFill>
                <a:srgbClr val="FFFFFF"/>
              </a:solidFill>
            </a:endParaRPr>
          </a:p>
        </p:txBody>
      </p:sp>
      <p:sp>
        <p:nvSpPr>
          <p:cNvPr id="1077" name="Google Shape;1077;p66"/>
          <p:cNvSpPr/>
          <p:nvPr/>
        </p:nvSpPr>
        <p:spPr>
          <a:xfrm>
            <a:off x="4246000" y="2360750"/>
            <a:ext cx="868200" cy="3171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T2</a:t>
            </a:r>
            <a:endParaRPr b="1" sz="1000">
              <a:solidFill>
                <a:srgbClr val="FFFFFF"/>
              </a:solidFill>
            </a:endParaRPr>
          </a:p>
        </p:txBody>
      </p:sp>
      <p:cxnSp>
        <p:nvCxnSpPr>
          <p:cNvPr id="1078" name="Google Shape;1078;p66"/>
          <p:cNvCxnSpPr/>
          <p:nvPr/>
        </p:nvCxnSpPr>
        <p:spPr>
          <a:xfrm>
            <a:off x="5387750" y="2493900"/>
            <a:ext cx="805800" cy="0"/>
          </a:xfrm>
          <a:prstGeom prst="straightConnector1">
            <a:avLst/>
          </a:prstGeom>
          <a:noFill/>
          <a:ln cap="flat" cmpd="sng" w="38100">
            <a:solidFill>
              <a:srgbClr val="384B66"/>
            </a:solidFill>
            <a:prstDash val="solid"/>
            <a:round/>
            <a:headEnd len="med" w="med" type="none"/>
            <a:tailEnd len="med" w="med" type="triangle"/>
          </a:ln>
        </p:spPr>
      </p:cxnSp>
      <p:sp>
        <p:nvSpPr>
          <p:cNvPr id="1079" name="Google Shape;1079;p66"/>
          <p:cNvSpPr/>
          <p:nvPr/>
        </p:nvSpPr>
        <p:spPr>
          <a:xfrm>
            <a:off x="6193550" y="2187250"/>
            <a:ext cx="1424100" cy="11772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80" name="Google Shape;1080;p66"/>
          <p:cNvSpPr/>
          <p:nvPr/>
        </p:nvSpPr>
        <p:spPr>
          <a:xfrm>
            <a:off x="6475900" y="2336250"/>
            <a:ext cx="868200" cy="3171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a:t>
            </a:r>
            <a:endParaRPr b="1" sz="1000">
              <a:solidFill>
                <a:srgbClr val="FFFFFF"/>
              </a:solidFill>
            </a:endParaRPr>
          </a:p>
        </p:txBody>
      </p:sp>
      <p:sp>
        <p:nvSpPr>
          <p:cNvPr id="1081" name="Google Shape;1081;p66"/>
          <p:cNvSpPr/>
          <p:nvPr/>
        </p:nvSpPr>
        <p:spPr>
          <a:xfrm>
            <a:off x="6475900" y="2827076"/>
            <a:ext cx="887400" cy="3171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a:t>
            </a:r>
            <a:endParaRPr b="1" sz="1000">
              <a:solidFill>
                <a:srgbClr val="FFFFFF"/>
              </a:solidFill>
            </a:endParaRPr>
          </a:p>
        </p:txBody>
      </p:sp>
      <p:cxnSp>
        <p:nvCxnSpPr>
          <p:cNvPr id="1082" name="Google Shape;1082;p66"/>
          <p:cNvCxnSpPr/>
          <p:nvPr/>
        </p:nvCxnSpPr>
        <p:spPr>
          <a:xfrm flipH="1">
            <a:off x="3143875" y="2631300"/>
            <a:ext cx="783900" cy="467700"/>
          </a:xfrm>
          <a:prstGeom prst="straightConnector1">
            <a:avLst/>
          </a:prstGeom>
          <a:noFill/>
          <a:ln cap="flat" cmpd="sng" w="38100">
            <a:solidFill>
              <a:srgbClr val="A23737"/>
            </a:solidFill>
            <a:prstDash val="solid"/>
            <a:round/>
            <a:headEnd len="med" w="med" type="none"/>
            <a:tailEnd len="med" w="med" type="triangle"/>
          </a:ln>
        </p:spPr>
      </p:cxnSp>
      <p:sp>
        <p:nvSpPr>
          <p:cNvPr id="1083" name="Google Shape;1083;p66"/>
          <p:cNvSpPr/>
          <p:nvPr/>
        </p:nvSpPr>
        <p:spPr>
          <a:xfrm>
            <a:off x="4415600" y="1805625"/>
            <a:ext cx="461700" cy="297300"/>
          </a:xfrm>
          <a:prstGeom prst="wedgeRectCallout">
            <a:avLst>
              <a:gd fmla="val -20105" name="adj1"/>
              <a:gd fmla="val 128069" name="adj2"/>
            </a:avLst>
          </a:prstGeom>
          <a:solidFill>
            <a:srgbClr val="A237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Fails</a:t>
            </a:r>
            <a:endParaRPr sz="1000">
              <a:solidFill>
                <a:srgbClr val="FFFFFF"/>
              </a:solidFill>
            </a:endParaRPr>
          </a:p>
        </p:txBody>
      </p:sp>
      <p:sp>
        <p:nvSpPr>
          <p:cNvPr id="1084" name="Google Shape;1084;p66"/>
          <p:cNvSpPr/>
          <p:nvPr/>
        </p:nvSpPr>
        <p:spPr>
          <a:xfrm>
            <a:off x="1460325" y="2827075"/>
            <a:ext cx="6301800" cy="775200"/>
          </a:xfrm>
          <a:prstGeom prst="rect">
            <a:avLst/>
          </a:prstGeom>
          <a:noFill/>
          <a:ln cap="flat" cmpd="sng" w="9525">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85" name="Google Shape;1085;p66"/>
          <p:cNvSpPr txBox="1"/>
          <p:nvPr/>
        </p:nvSpPr>
        <p:spPr>
          <a:xfrm>
            <a:off x="1424356" y="3321144"/>
            <a:ext cx="21006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84B66"/>
                </a:solidFill>
                <a:latin typeface="Quicksand"/>
                <a:ea typeface="Quicksand"/>
                <a:cs typeface="Quicksand"/>
                <a:sym typeface="Quicksand"/>
              </a:rPr>
              <a:t>Compensating transactions</a:t>
            </a:r>
            <a:endParaRPr sz="1100">
              <a:solidFill>
                <a:srgbClr val="384B66"/>
              </a:solidFill>
              <a:latin typeface="Quicksand"/>
              <a:ea typeface="Quicksand"/>
              <a:cs typeface="Quicksand"/>
              <a:sym typeface="Quicksand"/>
            </a:endParaRPr>
          </a:p>
        </p:txBody>
      </p:sp>
      <p:sp>
        <p:nvSpPr>
          <p:cNvPr id="1086" name="Google Shape;1086;p66"/>
          <p:cNvSpPr txBox="1"/>
          <p:nvPr/>
        </p:nvSpPr>
        <p:spPr>
          <a:xfrm>
            <a:off x="3560921" y="4173275"/>
            <a:ext cx="21006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4B66"/>
                </a:solidFill>
                <a:latin typeface="Quicksand"/>
                <a:ea typeface="Quicksand"/>
                <a:cs typeface="Quicksand"/>
                <a:sym typeface="Quicksand"/>
              </a:rPr>
              <a:t>T1     -&gt;     </a:t>
            </a:r>
            <a:r>
              <a:rPr b="1" lang="en">
                <a:solidFill>
                  <a:srgbClr val="384B66"/>
                </a:solidFill>
                <a:latin typeface="Quicksand"/>
                <a:ea typeface="Quicksand"/>
                <a:cs typeface="Quicksand"/>
                <a:sym typeface="Quicksand"/>
              </a:rPr>
              <a:t>T2     -&gt;</a:t>
            </a:r>
            <a:r>
              <a:rPr b="1" lang="en">
                <a:solidFill>
                  <a:srgbClr val="384B66"/>
                </a:solidFill>
                <a:latin typeface="Quicksand"/>
                <a:ea typeface="Quicksand"/>
                <a:cs typeface="Quicksand"/>
                <a:sym typeface="Quicksand"/>
              </a:rPr>
              <a:t>     C1</a:t>
            </a:r>
            <a:endParaRPr b="1">
              <a:solidFill>
                <a:srgbClr val="384B66"/>
              </a:solidFill>
              <a:latin typeface="Quicksand"/>
              <a:ea typeface="Quicksand"/>
              <a:cs typeface="Quicksand"/>
              <a:sym typeface="Quicksan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090" name="Shape 1090"/>
        <p:cNvGrpSpPr/>
        <p:nvPr/>
      </p:nvGrpSpPr>
      <p:grpSpPr>
        <a:xfrm>
          <a:off x="0" y="0"/>
          <a:ext cx="0" cy="0"/>
          <a:chOff x="0" y="0"/>
          <a:chExt cx="0" cy="0"/>
        </a:xfrm>
      </p:grpSpPr>
      <p:sp>
        <p:nvSpPr>
          <p:cNvPr id="1091" name="Google Shape;1091;p6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Choreography</a:t>
            </a:r>
            <a:r>
              <a:rPr lang="en"/>
              <a:t> </a:t>
            </a:r>
            <a:r>
              <a:rPr lang="en"/>
              <a:t>Coordination</a:t>
            </a:r>
            <a:endParaRPr/>
          </a:p>
        </p:txBody>
      </p:sp>
      <p:sp>
        <p:nvSpPr>
          <p:cNvPr id="1092" name="Google Shape;1092;p67"/>
          <p:cNvSpPr/>
          <p:nvPr/>
        </p:nvSpPr>
        <p:spPr>
          <a:xfrm>
            <a:off x="-16750" y="107527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7"/>
          <p:cNvSpPr/>
          <p:nvPr/>
        </p:nvSpPr>
        <p:spPr>
          <a:xfrm>
            <a:off x="1771850" y="2368150"/>
            <a:ext cx="1424100" cy="1569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94" name="Google Shape;1094;p67"/>
          <p:cNvSpPr txBox="1"/>
          <p:nvPr/>
        </p:nvSpPr>
        <p:spPr>
          <a:xfrm>
            <a:off x="1771852" y="2368150"/>
            <a:ext cx="14241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384B66"/>
                </a:solidFill>
                <a:latin typeface="Quicksand"/>
                <a:ea typeface="Quicksand"/>
                <a:cs typeface="Quicksand"/>
                <a:sym typeface="Quicksand"/>
              </a:rPr>
              <a:t>Order Service</a:t>
            </a:r>
            <a:endParaRPr sz="1100">
              <a:solidFill>
                <a:srgbClr val="384B66"/>
              </a:solidFill>
              <a:latin typeface="Quicksand"/>
              <a:ea typeface="Quicksand"/>
              <a:cs typeface="Quicksand"/>
              <a:sym typeface="Quicksand"/>
            </a:endParaRPr>
          </a:p>
        </p:txBody>
      </p:sp>
      <p:sp>
        <p:nvSpPr>
          <p:cNvPr id="1095" name="Google Shape;1095;p67"/>
          <p:cNvSpPr/>
          <p:nvPr/>
        </p:nvSpPr>
        <p:spPr>
          <a:xfrm>
            <a:off x="1845575" y="2649100"/>
            <a:ext cx="1270200" cy="12090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Quicksand"/>
                <a:ea typeface="Quicksand"/>
                <a:cs typeface="Quicksand"/>
                <a:sym typeface="Quicksand"/>
              </a:rPr>
              <a:t>Local transaction</a:t>
            </a:r>
            <a:br>
              <a:rPr lang="en" sz="1000">
                <a:solidFill>
                  <a:srgbClr val="FFFFFF"/>
                </a:solidFill>
                <a:latin typeface="Quicksand"/>
                <a:ea typeface="Quicksand"/>
                <a:cs typeface="Quicksand"/>
                <a:sym typeface="Quicksand"/>
              </a:rPr>
            </a:b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rPr lang="en" sz="1000">
                <a:solidFill>
                  <a:srgbClr val="FFFFFF"/>
                </a:solidFill>
                <a:latin typeface="Quicksand"/>
                <a:ea typeface="Quicksand"/>
                <a:cs typeface="Quicksand"/>
                <a:sym typeface="Quicksand"/>
              </a:rPr>
              <a:t>createOrder()</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l">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p:txBody>
      </p:sp>
      <p:sp>
        <p:nvSpPr>
          <p:cNvPr id="1096" name="Google Shape;1096;p67"/>
          <p:cNvSpPr/>
          <p:nvPr/>
        </p:nvSpPr>
        <p:spPr>
          <a:xfrm>
            <a:off x="2312900" y="3505475"/>
            <a:ext cx="244600" cy="2469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7" name="Google Shape;1097;p67"/>
          <p:cNvCxnSpPr>
            <a:endCxn id="1096" idx="1"/>
          </p:cNvCxnSpPr>
          <p:nvPr/>
        </p:nvCxnSpPr>
        <p:spPr>
          <a:xfrm>
            <a:off x="2435200" y="3224975"/>
            <a:ext cx="0" cy="280500"/>
          </a:xfrm>
          <a:prstGeom prst="straightConnector1">
            <a:avLst/>
          </a:prstGeom>
          <a:noFill/>
          <a:ln cap="flat" cmpd="sng" w="9525">
            <a:solidFill>
              <a:schemeClr val="dk2"/>
            </a:solidFill>
            <a:prstDash val="solid"/>
            <a:round/>
            <a:headEnd len="med" w="med" type="none"/>
            <a:tailEnd len="med" w="med" type="triangle"/>
          </a:ln>
        </p:spPr>
      </p:cxnSp>
      <p:sp>
        <p:nvSpPr>
          <p:cNvPr id="1098" name="Google Shape;1098;p67"/>
          <p:cNvSpPr/>
          <p:nvPr/>
        </p:nvSpPr>
        <p:spPr>
          <a:xfrm>
            <a:off x="3905450" y="2368150"/>
            <a:ext cx="1424100" cy="1569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99" name="Google Shape;1099;p67"/>
          <p:cNvSpPr txBox="1"/>
          <p:nvPr/>
        </p:nvSpPr>
        <p:spPr>
          <a:xfrm>
            <a:off x="3905452" y="2368150"/>
            <a:ext cx="14241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384B66"/>
                </a:solidFill>
                <a:latin typeface="Quicksand"/>
                <a:ea typeface="Quicksand"/>
                <a:cs typeface="Quicksand"/>
                <a:sym typeface="Quicksand"/>
              </a:rPr>
              <a:t>Customer Service</a:t>
            </a:r>
            <a:endParaRPr sz="1100">
              <a:solidFill>
                <a:srgbClr val="384B66"/>
              </a:solidFill>
              <a:latin typeface="Quicksand"/>
              <a:ea typeface="Quicksand"/>
              <a:cs typeface="Quicksand"/>
              <a:sym typeface="Quicksand"/>
            </a:endParaRPr>
          </a:p>
        </p:txBody>
      </p:sp>
      <p:sp>
        <p:nvSpPr>
          <p:cNvPr id="1100" name="Google Shape;1100;p67"/>
          <p:cNvSpPr/>
          <p:nvPr/>
        </p:nvSpPr>
        <p:spPr>
          <a:xfrm>
            <a:off x="3979175" y="2649100"/>
            <a:ext cx="1270200" cy="12090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Quicksand"/>
                <a:ea typeface="Quicksand"/>
                <a:cs typeface="Quicksand"/>
                <a:sym typeface="Quicksand"/>
              </a:rPr>
              <a:t>Local transaction</a:t>
            </a:r>
            <a:br>
              <a:rPr lang="en" sz="1000">
                <a:solidFill>
                  <a:srgbClr val="FFFFFF"/>
                </a:solidFill>
                <a:latin typeface="Quicksand"/>
                <a:ea typeface="Quicksand"/>
                <a:cs typeface="Quicksand"/>
                <a:sym typeface="Quicksand"/>
              </a:rPr>
            </a:b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rPr lang="en" sz="1000">
                <a:solidFill>
                  <a:srgbClr val="FFFFFF"/>
                </a:solidFill>
                <a:latin typeface="Quicksand"/>
                <a:ea typeface="Quicksand"/>
                <a:cs typeface="Quicksand"/>
                <a:sym typeface="Quicksand"/>
              </a:rPr>
              <a:t>reserveCredit()</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l">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p:txBody>
      </p:sp>
      <p:sp>
        <p:nvSpPr>
          <p:cNvPr id="1101" name="Google Shape;1101;p67"/>
          <p:cNvSpPr/>
          <p:nvPr/>
        </p:nvSpPr>
        <p:spPr>
          <a:xfrm>
            <a:off x="4446500" y="3505475"/>
            <a:ext cx="244600" cy="2469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2" name="Google Shape;1102;p67"/>
          <p:cNvCxnSpPr>
            <a:endCxn id="1101" idx="1"/>
          </p:cNvCxnSpPr>
          <p:nvPr/>
        </p:nvCxnSpPr>
        <p:spPr>
          <a:xfrm>
            <a:off x="4568800" y="3224975"/>
            <a:ext cx="0" cy="280500"/>
          </a:xfrm>
          <a:prstGeom prst="straightConnector1">
            <a:avLst/>
          </a:prstGeom>
          <a:noFill/>
          <a:ln cap="flat" cmpd="sng" w="9525">
            <a:solidFill>
              <a:schemeClr val="dk2"/>
            </a:solidFill>
            <a:prstDash val="solid"/>
            <a:round/>
            <a:headEnd len="med" w="med" type="none"/>
            <a:tailEnd len="med" w="med" type="triangle"/>
          </a:ln>
        </p:spPr>
      </p:cxnSp>
      <p:sp>
        <p:nvSpPr>
          <p:cNvPr id="1103" name="Google Shape;1103;p67"/>
          <p:cNvSpPr/>
          <p:nvPr/>
        </p:nvSpPr>
        <p:spPr>
          <a:xfrm>
            <a:off x="6572450" y="1529950"/>
            <a:ext cx="1424100" cy="1569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04" name="Google Shape;1104;p67"/>
          <p:cNvSpPr txBox="1"/>
          <p:nvPr/>
        </p:nvSpPr>
        <p:spPr>
          <a:xfrm>
            <a:off x="6572452" y="1529950"/>
            <a:ext cx="14241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384B66"/>
                </a:solidFill>
                <a:latin typeface="Quicksand"/>
                <a:ea typeface="Quicksand"/>
                <a:cs typeface="Quicksand"/>
                <a:sym typeface="Quicksand"/>
              </a:rPr>
              <a:t>Order Service</a:t>
            </a:r>
            <a:endParaRPr sz="1100">
              <a:solidFill>
                <a:srgbClr val="384B66"/>
              </a:solidFill>
              <a:latin typeface="Quicksand"/>
              <a:ea typeface="Quicksand"/>
              <a:cs typeface="Quicksand"/>
              <a:sym typeface="Quicksand"/>
            </a:endParaRPr>
          </a:p>
        </p:txBody>
      </p:sp>
      <p:sp>
        <p:nvSpPr>
          <p:cNvPr id="1105" name="Google Shape;1105;p67"/>
          <p:cNvSpPr/>
          <p:nvPr/>
        </p:nvSpPr>
        <p:spPr>
          <a:xfrm>
            <a:off x="6646175" y="1810900"/>
            <a:ext cx="1270200" cy="12090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Quicksand"/>
                <a:ea typeface="Quicksand"/>
                <a:cs typeface="Quicksand"/>
                <a:sym typeface="Quicksand"/>
              </a:rPr>
              <a:t>Local transaction</a:t>
            </a:r>
            <a:br>
              <a:rPr lang="en" sz="1000">
                <a:solidFill>
                  <a:srgbClr val="FFFFFF"/>
                </a:solidFill>
                <a:latin typeface="Quicksand"/>
                <a:ea typeface="Quicksand"/>
                <a:cs typeface="Quicksand"/>
                <a:sym typeface="Quicksand"/>
              </a:rPr>
            </a:b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rPr lang="en" sz="1000">
                <a:solidFill>
                  <a:srgbClr val="FFFFFF"/>
                </a:solidFill>
                <a:latin typeface="Quicksand"/>
                <a:ea typeface="Quicksand"/>
                <a:cs typeface="Quicksand"/>
                <a:sym typeface="Quicksand"/>
              </a:rPr>
              <a:t>rejectOrder()</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l">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p:txBody>
      </p:sp>
      <p:sp>
        <p:nvSpPr>
          <p:cNvPr id="1106" name="Google Shape;1106;p67"/>
          <p:cNvSpPr/>
          <p:nvPr/>
        </p:nvSpPr>
        <p:spPr>
          <a:xfrm>
            <a:off x="7113500" y="2667275"/>
            <a:ext cx="244600" cy="2469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7" name="Google Shape;1107;p67"/>
          <p:cNvCxnSpPr>
            <a:endCxn id="1106" idx="1"/>
          </p:cNvCxnSpPr>
          <p:nvPr/>
        </p:nvCxnSpPr>
        <p:spPr>
          <a:xfrm>
            <a:off x="7235800" y="2386775"/>
            <a:ext cx="0" cy="280500"/>
          </a:xfrm>
          <a:prstGeom prst="straightConnector1">
            <a:avLst/>
          </a:prstGeom>
          <a:noFill/>
          <a:ln cap="flat" cmpd="sng" w="9525">
            <a:solidFill>
              <a:schemeClr val="dk2"/>
            </a:solidFill>
            <a:prstDash val="solid"/>
            <a:round/>
            <a:headEnd len="med" w="med" type="none"/>
            <a:tailEnd len="med" w="med" type="triangle"/>
          </a:ln>
        </p:spPr>
      </p:cxnSp>
      <p:cxnSp>
        <p:nvCxnSpPr>
          <p:cNvPr id="1108" name="Google Shape;1108;p67"/>
          <p:cNvCxnSpPr>
            <a:endCxn id="1098" idx="1"/>
          </p:cNvCxnSpPr>
          <p:nvPr/>
        </p:nvCxnSpPr>
        <p:spPr>
          <a:xfrm>
            <a:off x="3195950" y="3152650"/>
            <a:ext cx="709500" cy="0"/>
          </a:xfrm>
          <a:prstGeom prst="straightConnector1">
            <a:avLst/>
          </a:prstGeom>
          <a:noFill/>
          <a:ln cap="flat" cmpd="sng" w="38100">
            <a:solidFill>
              <a:srgbClr val="384B66"/>
            </a:solidFill>
            <a:prstDash val="solid"/>
            <a:round/>
            <a:headEnd len="med" w="med" type="none"/>
            <a:tailEnd len="med" w="med" type="triangle"/>
          </a:ln>
        </p:spPr>
      </p:cxnSp>
      <p:cxnSp>
        <p:nvCxnSpPr>
          <p:cNvPr id="1109" name="Google Shape;1109;p67"/>
          <p:cNvCxnSpPr>
            <a:stCxn id="1098" idx="3"/>
            <a:endCxn id="1103" idx="1"/>
          </p:cNvCxnSpPr>
          <p:nvPr/>
        </p:nvCxnSpPr>
        <p:spPr>
          <a:xfrm flipH="1" rot="10800000">
            <a:off x="5329550" y="2314450"/>
            <a:ext cx="1242900" cy="838200"/>
          </a:xfrm>
          <a:prstGeom prst="straightConnector1">
            <a:avLst/>
          </a:prstGeom>
          <a:noFill/>
          <a:ln cap="flat" cmpd="sng" w="38100">
            <a:solidFill>
              <a:srgbClr val="A23737"/>
            </a:solidFill>
            <a:prstDash val="solid"/>
            <a:round/>
            <a:headEnd len="med" w="med" type="none"/>
            <a:tailEnd len="med" w="med" type="triangle"/>
          </a:ln>
        </p:spPr>
      </p:cxnSp>
      <p:sp>
        <p:nvSpPr>
          <p:cNvPr id="1110" name="Google Shape;1110;p67"/>
          <p:cNvSpPr/>
          <p:nvPr/>
        </p:nvSpPr>
        <p:spPr>
          <a:xfrm>
            <a:off x="5965605" y="1181781"/>
            <a:ext cx="1270200" cy="297300"/>
          </a:xfrm>
          <a:prstGeom prst="wedgeRectCallout">
            <a:avLst>
              <a:gd fmla="val -18961" name="adj1"/>
              <a:gd fmla="val 207736" name="adj2"/>
            </a:avLst>
          </a:prstGeom>
          <a:solidFill>
            <a:srgbClr val="A2373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Quicksand"/>
                <a:ea typeface="Quicksand"/>
                <a:cs typeface="Quicksand"/>
                <a:sym typeface="Quicksand"/>
              </a:rPr>
              <a:t>Insufficient credit</a:t>
            </a:r>
            <a:endParaRPr sz="1000">
              <a:solidFill>
                <a:srgbClr val="FFFFFF"/>
              </a:solidFill>
              <a:latin typeface="Quicksand"/>
              <a:ea typeface="Quicksand"/>
              <a:cs typeface="Quicksand"/>
              <a:sym typeface="Quicksand"/>
            </a:endParaRPr>
          </a:p>
        </p:txBody>
      </p:sp>
      <p:sp>
        <p:nvSpPr>
          <p:cNvPr id="1111" name="Google Shape;1111;p67"/>
          <p:cNvSpPr txBox="1"/>
          <p:nvPr/>
        </p:nvSpPr>
        <p:spPr>
          <a:xfrm>
            <a:off x="5991605" y="1983106"/>
            <a:ext cx="7095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384B66"/>
                </a:solidFill>
                <a:latin typeface="Quicksand"/>
                <a:ea typeface="Quicksand"/>
                <a:cs typeface="Quicksand"/>
                <a:sym typeface="Quicksand"/>
              </a:rPr>
              <a:t>FAIL</a:t>
            </a:r>
            <a:endParaRPr sz="1100">
              <a:solidFill>
                <a:srgbClr val="384B66"/>
              </a:solidFill>
              <a:latin typeface="Quicksand"/>
              <a:ea typeface="Quicksand"/>
              <a:cs typeface="Quicksand"/>
              <a:sym typeface="Quicksand"/>
            </a:endParaRPr>
          </a:p>
        </p:txBody>
      </p:sp>
      <p:sp>
        <p:nvSpPr>
          <p:cNvPr id="1112" name="Google Shape;1112;p67"/>
          <p:cNvSpPr/>
          <p:nvPr/>
        </p:nvSpPr>
        <p:spPr>
          <a:xfrm>
            <a:off x="3006975" y="2649100"/>
            <a:ext cx="115200" cy="12090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p:txBody>
      </p:sp>
      <p:sp>
        <p:nvSpPr>
          <p:cNvPr id="1113" name="Google Shape;1113;p67"/>
          <p:cNvSpPr/>
          <p:nvPr/>
        </p:nvSpPr>
        <p:spPr>
          <a:xfrm>
            <a:off x="5140575" y="2649100"/>
            <a:ext cx="115200" cy="12090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p:txBody>
      </p:sp>
      <p:sp>
        <p:nvSpPr>
          <p:cNvPr id="1114" name="Google Shape;1114;p67"/>
          <p:cNvSpPr/>
          <p:nvPr/>
        </p:nvSpPr>
        <p:spPr>
          <a:xfrm>
            <a:off x="6580100" y="3294075"/>
            <a:ext cx="1424100" cy="1569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15" name="Google Shape;1115;p67"/>
          <p:cNvSpPr txBox="1"/>
          <p:nvPr/>
        </p:nvSpPr>
        <p:spPr>
          <a:xfrm>
            <a:off x="6580102" y="3294075"/>
            <a:ext cx="14241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384B66"/>
                </a:solidFill>
                <a:latin typeface="Quicksand"/>
                <a:ea typeface="Quicksand"/>
                <a:cs typeface="Quicksand"/>
                <a:sym typeface="Quicksand"/>
              </a:rPr>
              <a:t>Order Service</a:t>
            </a:r>
            <a:endParaRPr sz="1100">
              <a:solidFill>
                <a:srgbClr val="384B66"/>
              </a:solidFill>
              <a:latin typeface="Quicksand"/>
              <a:ea typeface="Quicksand"/>
              <a:cs typeface="Quicksand"/>
              <a:sym typeface="Quicksand"/>
            </a:endParaRPr>
          </a:p>
        </p:txBody>
      </p:sp>
      <p:sp>
        <p:nvSpPr>
          <p:cNvPr id="1116" name="Google Shape;1116;p67"/>
          <p:cNvSpPr/>
          <p:nvPr/>
        </p:nvSpPr>
        <p:spPr>
          <a:xfrm>
            <a:off x="6653825" y="3575025"/>
            <a:ext cx="1270200" cy="12090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Quicksand"/>
                <a:ea typeface="Quicksand"/>
                <a:cs typeface="Quicksand"/>
                <a:sym typeface="Quicksand"/>
              </a:rPr>
              <a:t>Local transaction</a:t>
            </a:r>
            <a:br>
              <a:rPr lang="en" sz="1000">
                <a:solidFill>
                  <a:srgbClr val="FFFFFF"/>
                </a:solidFill>
                <a:latin typeface="Quicksand"/>
                <a:ea typeface="Quicksand"/>
                <a:cs typeface="Quicksand"/>
                <a:sym typeface="Quicksand"/>
              </a:rPr>
            </a:b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rPr lang="en" sz="1000">
                <a:solidFill>
                  <a:srgbClr val="FFFFFF"/>
                </a:solidFill>
                <a:latin typeface="Quicksand"/>
                <a:ea typeface="Quicksand"/>
                <a:cs typeface="Quicksand"/>
                <a:sym typeface="Quicksand"/>
              </a:rPr>
              <a:t>approveOrder()</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l">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p:txBody>
      </p:sp>
      <p:sp>
        <p:nvSpPr>
          <p:cNvPr id="1117" name="Google Shape;1117;p67"/>
          <p:cNvSpPr/>
          <p:nvPr/>
        </p:nvSpPr>
        <p:spPr>
          <a:xfrm>
            <a:off x="7121150" y="4431400"/>
            <a:ext cx="244600" cy="2469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8" name="Google Shape;1118;p67"/>
          <p:cNvCxnSpPr>
            <a:endCxn id="1117" idx="1"/>
          </p:cNvCxnSpPr>
          <p:nvPr/>
        </p:nvCxnSpPr>
        <p:spPr>
          <a:xfrm>
            <a:off x="7243450" y="4150900"/>
            <a:ext cx="0" cy="280500"/>
          </a:xfrm>
          <a:prstGeom prst="straightConnector1">
            <a:avLst/>
          </a:prstGeom>
          <a:noFill/>
          <a:ln cap="flat" cmpd="sng" w="9525">
            <a:solidFill>
              <a:schemeClr val="dk2"/>
            </a:solidFill>
            <a:prstDash val="solid"/>
            <a:round/>
            <a:headEnd len="med" w="med" type="none"/>
            <a:tailEnd len="med" w="med" type="triangle"/>
          </a:ln>
        </p:spPr>
      </p:cxnSp>
      <p:cxnSp>
        <p:nvCxnSpPr>
          <p:cNvPr id="1119" name="Google Shape;1119;p67"/>
          <p:cNvCxnSpPr>
            <a:stCxn id="1098" idx="3"/>
            <a:endCxn id="1114" idx="1"/>
          </p:cNvCxnSpPr>
          <p:nvPr/>
        </p:nvCxnSpPr>
        <p:spPr>
          <a:xfrm>
            <a:off x="5329550" y="3152650"/>
            <a:ext cx="1250700" cy="925800"/>
          </a:xfrm>
          <a:prstGeom prst="straightConnector1">
            <a:avLst/>
          </a:prstGeom>
          <a:noFill/>
          <a:ln cap="flat" cmpd="sng" w="38100">
            <a:solidFill>
              <a:srgbClr val="56855C"/>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123" name="Shape 1123"/>
        <p:cNvGrpSpPr/>
        <p:nvPr/>
      </p:nvGrpSpPr>
      <p:grpSpPr>
        <a:xfrm>
          <a:off x="0" y="0"/>
          <a:ext cx="0" cy="0"/>
          <a:chOff x="0" y="0"/>
          <a:chExt cx="0" cy="0"/>
        </a:xfrm>
      </p:grpSpPr>
      <p:sp>
        <p:nvSpPr>
          <p:cNvPr id="1124" name="Google Shape;1124;p6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Orchestration</a:t>
            </a:r>
            <a:r>
              <a:rPr lang="en"/>
              <a:t> Coordination</a:t>
            </a:r>
            <a:endParaRPr/>
          </a:p>
        </p:txBody>
      </p:sp>
      <p:sp>
        <p:nvSpPr>
          <p:cNvPr id="1125" name="Google Shape;1125;p68"/>
          <p:cNvSpPr/>
          <p:nvPr/>
        </p:nvSpPr>
        <p:spPr>
          <a:xfrm>
            <a:off x="-16750" y="107527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8"/>
          <p:cNvSpPr/>
          <p:nvPr/>
        </p:nvSpPr>
        <p:spPr>
          <a:xfrm>
            <a:off x="1771850" y="3053950"/>
            <a:ext cx="1424100" cy="1569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27" name="Google Shape;1127;p68"/>
          <p:cNvSpPr txBox="1"/>
          <p:nvPr/>
        </p:nvSpPr>
        <p:spPr>
          <a:xfrm>
            <a:off x="1771852" y="3053950"/>
            <a:ext cx="14241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384B66"/>
                </a:solidFill>
                <a:latin typeface="Quicksand"/>
                <a:ea typeface="Quicksand"/>
                <a:cs typeface="Quicksand"/>
                <a:sym typeface="Quicksand"/>
              </a:rPr>
              <a:t>Order Service</a:t>
            </a:r>
            <a:endParaRPr sz="1100">
              <a:solidFill>
                <a:srgbClr val="384B66"/>
              </a:solidFill>
              <a:latin typeface="Quicksand"/>
              <a:ea typeface="Quicksand"/>
              <a:cs typeface="Quicksand"/>
              <a:sym typeface="Quicksand"/>
            </a:endParaRPr>
          </a:p>
        </p:txBody>
      </p:sp>
      <p:sp>
        <p:nvSpPr>
          <p:cNvPr id="1128" name="Google Shape;1128;p68"/>
          <p:cNvSpPr/>
          <p:nvPr/>
        </p:nvSpPr>
        <p:spPr>
          <a:xfrm>
            <a:off x="1845575" y="3334900"/>
            <a:ext cx="1270200" cy="12090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Quicksand"/>
                <a:ea typeface="Quicksand"/>
                <a:cs typeface="Quicksand"/>
                <a:sym typeface="Quicksand"/>
              </a:rPr>
              <a:t>Local transaction</a:t>
            </a:r>
            <a:br>
              <a:rPr lang="en" sz="1000">
                <a:solidFill>
                  <a:srgbClr val="FFFFFF"/>
                </a:solidFill>
                <a:latin typeface="Quicksand"/>
                <a:ea typeface="Quicksand"/>
                <a:cs typeface="Quicksand"/>
                <a:sym typeface="Quicksand"/>
              </a:rPr>
            </a:b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rPr lang="en" sz="1000">
                <a:solidFill>
                  <a:srgbClr val="FFFFFF"/>
                </a:solidFill>
                <a:latin typeface="Quicksand"/>
                <a:ea typeface="Quicksand"/>
                <a:cs typeface="Quicksand"/>
                <a:sym typeface="Quicksand"/>
              </a:rPr>
              <a:t>createOrder()</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l">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p:txBody>
      </p:sp>
      <p:sp>
        <p:nvSpPr>
          <p:cNvPr id="1129" name="Google Shape;1129;p68"/>
          <p:cNvSpPr/>
          <p:nvPr/>
        </p:nvSpPr>
        <p:spPr>
          <a:xfrm>
            <a:off x="2312900" y="4191275"/>
            <a:ext cx="244600" cy="2469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0" name="Google Shape;1130;p68"/>
          <p:cNvCxnSpPr>
            <a:endCxn id="1129" idx="1"/>
          </p:cNvCxnSpPr>
          <p:nvPr/>
        </p:nvCxnSpPr>
        <p:spPr>
          <a:xfrm>
            <a:off x="2435200" y="3910775"/>
            <a:ext cx="0" cy="280500"/>
          </a:xfrm>
          <a:prstGeom prst="straightConnector1">
            <a:avLst/>
          </a:prstGeom>
          <a:noFill/>
          <a:ln cap="flat" cmpd="sng" w="9525">
            <a:solidFill>
              <a:schemeClr val="dk2"/>
            </a:solidFill>
            <a:prstDash val="solid"/>
            <a:round/>
            <a:headEnd len="med" w="med" type="none"/>
            <a:tailEnd len="med" w="med" type="triangle"/>
          </a:ln>
        </p:spPr>
      </p:cxnSp>
      <p:sp>
        <p:nvSpPr>
          <p:cNvPr id="1131" name="Google Shape;1131;p68"/>
          <p:cNvSpPr/>
          <p:nvPr/>
        </p:nvSpPr>
        <p:spPr>
          <a:xfrm>
            <a:off x="3905450" y="3053950"/>
            <a:ext cx="1424100" cy="1569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32" name="Google Shape;1132;p68"/>
          <p:cNvSpPr txBox="1"/>
          <p:nvPr/>
        </p:nvSpPr>
        <p:spPr>
          <a:xfrm>
            <a:off x="3905452" y="3053950"/>
            <a:ext cx="14241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384B66"/>
                </a:solidFill>
                <a:latin typeface="Quicksand"/>
                <a:ea typeface="Quicksand"/>
                <a:cs typeface="Quicksand"/>
                <a:sym typeface="Quicksand"/>
              </a:rPr>
              <a:t>Customer Service</a:t>
            </a:r>
            <a:endParaRPr sz="1100">
              <a:solidFill>
                <a:srgbClr val="384B66"/>
              </a:solidFill>
              <a:latin typeface="Quicksand"/>
              <a:ea typeface="Quicksand"/>
              <a:cs typeface="Quicksand"/>
              <a:sym typeface="Quicksand"/>
            </a:endParaRPr>
          </a:p>
        </p:txBody>
      </p:sp>
      <p:sp>
        <p:nvSpPr>
          <p:cNvPr id="1133" name="Google Shape;1133;p68"/>
          <p:cNvSpPr/>
          <p:nvPr/>
        </p:nvSpPr>
        <p:spPr>
          <a:xfrm>
            <a:off x="3979175" y="3334900"/>
            <a:ext cx="1270200" cy="12090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Quicksand"/>
                <a:ea typeface="Quicksand"/>
                <a:cs typeface="Quicksand"/>
                <a:sym typeface="Quicksand"/>
              </a:rPr>
              <a:t>Local transaction</a:t>
            </a:r>
            <a:br>
              <a:rPr lang="en" sz="1000">
                <a:solidFill>
                  <a:srgbClr val="FFFFFF"/>
                </a:solidFill>
                <a:latin typeface="Quicksand"/>
                <a:ea typeface="Quicksand"/>
                <a:cs typeface="Quicksand"/>
                <a:sym typeface="Quicksand"/>
              </a:rPr>
            </a:b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rPr lang="en" sz="1000">
                <a:solidFill>
                  <a:srgbClr val="FFFFFF"/>
                </a:solidFill>
                <a:latin typeface="Quicksand"/>
                <a:ea typeface="Quicksand"/>
                <a:cs typeface="Quicksand"/>
                <a:sym typeface="Quicksand"/>
              </a:rPr>
              <a:t>reserveCredit()</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l">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p:txBody>
      </p:sp>
      <p:sp>
        <p:nvSpPr>
          <p:cNvPr id="1134" name="Google Shape;1134;p68"/>
          <p:cNvSpPr/>
          <p:nvPr/>
        </p:nvSpPr>
        <p:spPr>
          <a:xfrm>
            <a:off x="4446500" y="4191275"/>
            <a:ext cx="244600" cy="2469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5" name="Google Shape;1135;p68"/>
          <p:cNvCxnSpPr>
            <a:endCxn id="1134" idx="1"/>
          </p:cNvCxnSpPr>
          <p:nvPr/>
        </p:nvCxnSpPr>
        <p:spPr>
          <a:xfrm>
            <a:off x="4568800" y="3910775"/>
            <a:ext cx="0" cy="280500"/>
          </a:xfrm>
          <a:prstGeom prst="straightConnector1">
            <a:avLst/>
          </a:prstGeom>
          <a:noFill/>
          <a:ln cap="flat" cmpd="sng" w="9525">
            <a:solidFill>
              <a:schemeClr val="dk2"/>
            </a:solidFill>
            <a:prstDash val="solid"/>
            <a:round/>
            <a:headEnd len="med" w="med" type="none"/>
            <a:tailEnd len="med" w="med" type="triangle"/>
          </a:ln>
        </p:spPr>
      </p:cxnSp>
      <p:sp>
        <p:nvSpPr>
          <p:cNvPr id="1136" name="Google Shape;1136;p68"/>
          <p:cNvSpPr/>
          <p:nvPr/>
        </p:nvSpPr>
        <p:spPr>
          <a:xfrm>
            <a:off x="3905450" y="1699325"/>
            <a:ext cx="1453800" cy="4560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Quicksand"/>
                <a:ea typeface="Quicksand"/>
                <a:cs typeface="Quicksand"/>
                <a:sym typeface="Quicksand"/>
              </a:rPr>
              <a:t>CreateOrderSaga</a:t>
            </a:r>
            <a:endParaRPr b="1" sz="1100">
              <a:solidFill>
                <a:srgbClr val="FFFFFF"/>
              </a:solidFill>
              <a:latin typeface="Quicksand"/>
              <a:ea typeface="Quicksand"/>
              <a:cs typeface="Quicksand"/>
              <a:sym typeface="Quicksand"/>
            </a:endParaRPr>
          </a:p>
        </p:txBody>
      </p:sp>
      <p:sp>
        <p:nvSpPr>
          <p:cNvPr id="1137" name="Google Shape;1137;p68"/>
          <p:cNvSpPr/>
          <p:nvPr/>
        </p:nvSpPr>
        <p:spPr>
          <a:xfrm>
            <a:off x="6046700" y="3065475"/>
            <a:ext cx="1424100" cy="1569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38" name="Google Shape;1138;p68"/>
          <p:cNvSpPr txBox="1"/>
          <p:nvPr/>
        </p:nvSpPr>
        <p:spPr>
          <a:xfrm>
            <a:off x="6046702" y="3065475"/>
            <a:ext cx="14241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384B66"/>
                </a:solidFill>
                <a:latin typeface="Quicksand"/>
                <a:ea typeface="Quicksand"/>
                <a:cs typeface="Quicksand"/>
                <a:sym typeface="Quicksand"/>
              </a:rPr>
              <a:t>Order Service</a:t>
            </a:r>
            <a:endParaRPr sz="1100">
              <a:solidFill>
                <a:srgbClr val="384B66"/>
              </a:solidFill>
              <a:latin typeface="Quicksand"/>
              <a:ea typeface="Quicksand"/>
              <a:cs typeface="Quicksand"/>
              <a:sym typeface="Quicksand"/>
            </a:endParaRPr>
          </a:p>
        </p:txBody>
      </p:sp>
      <p:sp>
        <p:nvSpPr>
          <p:cNvPr id="1139" name="Google Shape;1139;p68"/>
          <p:cNvSpPr/>
          <p:nvPr/>
        </p:nvSpPr>
        <p:spPr>
          <a:xfrm>
            <a:off x="6120425" y="3346425"/>
            <a:ext cx="1270200" cy="12090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Quicksand"/>
                <a:ea typeface="Quicksand"/>
                <a:cs typeface="Quicksand"/>
                <a:sym typeface="Quicksand"/>
              </a:rPr>
              <a:t>Local transaction</a:t>
            </a:r>
            <a:br>
              <a:rPr lang="en" sz="1000">
                <a:solidFill>
                  <a:srgbClr val="FFFFFF"/>
                </a:solidFill>
                <a:latin typeface="Quicksand"/>
                <a:ea typeface="Quicksand"/>
                <a:cs typeface="Quicksand"/>
                <a:sym typeface="Quicksand"/>
              </a:rPr>
            </a:b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rPr lang="en" sz="1000">
                <a:solidFill>
                  <a:srgbClr val="FFFFFF"/>
                </a:solidFill>
                <a:latin typeface="Quicksand"/>
                <a:ea typeface="Quicksand"/>
                <a:cs typeface="Quicksand"/>
                <a:sym typeface="Quicksand"/>
              </a:rPr>
              <a:t>approveOrder()</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l">
              <a:spcBef>
                <a:spcPts val="0"/>
              </a:spcBef>
              <a:spcAft>
                <a:spcPts val="0"/>
              </a:spcAft>
              <a:buNone/>
            </a:pPr>
            <a:r>
              <a:t/>
            </a:r>
            <a:endParaRPr sz="1000">
              <a:solidFill>
                <a:srgbClr val="FFFFFF"/>
              </a:solidFill>
              <a:latin typeface="Quicksand"/>
              <a:ea typeface="Quicksand"/>
              <a:cs typeface="Quicksand"/>
              <a:sym typeface="Quicksand"/>
            </a:endParaRPr>
          </a:p>
          <a:p>
            <a:pPr indent="0" lvl="0" marL="0" rtl="0" algn="ctr">
              <a:spcBef>
                <a:spcPts val="0"/>
              </a:spcBef>
              <a:spcAft>
                <a:spcPts val="0"/>
              </a:spcAft>
              <a:buNone/>
            </a:pPr>
            <a:r>
              <a:t/>
            </a:r>
            <a:endParaRPr sz="1000">
              <a:solidFill>
                <a:srgbClr val="FFFFFF"/>
              </a:solidFill>
              <a:latin typeface="Quicksand"/>
              <a:ea typeface="Quicksand"/>
              <a:cs typeface="Quicksand"/>
              <a:sym typeface="Quicksand"/>
            </a:endParaRPr>
          </a:p>
        </p:txBody>
      </p:sp>
      <p:sp>
        <p:nvSpPr>
          <p:cNvPr id="1140" name="Google Shape;1140;p68"/>
          <p:cNvSpPr/>
          <p:nvPr/>
        </p:nvSpPr>
        <p:spPr>
          <a:xfrm>
            <a:off x="6587750" y="4202800"/>
            <a:ext cx="244600" cy="2469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1" name="Google Shape;1141;p68"/>
          <p:cNvCxnSpPr>
            <a:endCxn id="1140" idx="1"/>
          </p:cNvCxnSpPr>
          <p:nvPr/>
        </p:nvCxnSpPr>
        <p:spPr>
          <a:xfrm>
            <a:off x="6710050" y="3922300"/>
            <a:ext cx="0" cy="280500"/>
          </a:xfrm>
          <a:prstGeom prst="straightConnector1">
            <a:avLst/>
          </a:prstGeom>
          <a:noFill/>
          <a:ln cap="flat" cmpd="sng" w="9525">
            <a:solidFill>
              <a:schemeClr val="dk2"/>
            </a:solidFill>
            <a:prstDash val="solid"/>
            <a:round/>
            <a:headEnd len="med" w="med" type="none"/>
            <a:tailEnd len="med" w="med" type="triangle"/>
          </a:ln>
        </p:spPr>
      </p:cxnSp>
      <p:cxnSp>
        <p:nvCxnSpPr>
          <p:cNvPr id="1142" name="Google Shape;1142;p68"/>
          <p:cNvCxnSpPr>
            <a:stCxn id="1127" idx="0"/>
            <a:endCxn id="1136" idx="2"/>
          </p:cNvCxnSpPr>
          <p:nvPr/>
        </p:nvCxnSpPr>
        <p:spPr>
          <a:xfrm flipH="1" rot="10800000">
            <a:off x="2483902" y="2155450"/>
            <a:ext cx="2148300" cy="898500"/>
          </a:xfrm>
          <a:prstGeom prst="straightConnector1">
            <a:avLst/>
          </a:prstGeom>
          <a:noFill/>
          <a:ln cap="flat" cmpd="sng" w="38100">
            <a:solidFill>
              <a:srgbClr val="384B66"/>
            </a:solidFill>
            <a:prstDash val="solid"/>
            <a:round/>
            <a:headEnd len="med" w="med" type="triangle"/>
            <a:tailEnd len="med" w="med" type="triangle"/>
          </a:ln>
        </p:spPr>
      </p:cxnSp>
      <p:cxnSp>
        <p:nvCxnSpPr>
          <p:cNvPr id="1143" name="Google Shape;1143;p68"/>
          <p:cNvCxnSpPr>
            <a:stCxn id="1132" idx="0"/>
            <a:endCxn id="1136" idx="2"/>
          </p:cNvCxnSpPr>
          <p:nvPr/>
        </p:nvCxnSpPr>
        <p:spPr>
          <a:xfrm flipH="1" rot="10800000">
            <a:off x="4617502" y="2155450"/>
            <a:ext cx="14700" cy="898500"/>
          </a:xfrm>
          <a:prstGeom prst="straightConnector1">
            <a:avLst/>
          </a:prstGeom>
          <a:noFill/>
          <a:ln cap="flat" cmpd="sng" w="38100">
            <a:solidFill>
              <a:srgbClr val="384B66"/>
            </a:solidFill>
            <a:prstDash val="solid"/>
            <a:round/>
            <a:headEnd len="med" w="med" type="triangle"/>
            <a:tailEnd len="med" w="med" type="triangle"/>
          </a:ln>
        </p:spPr>
      </p:cxnSp>
      <p:cxnSp>
        <p:nvCxnSpPr>
          <p:cNvPr id="1144" name="Google Shape;1144;p68"/>
          <p:cNvCxnSpPr>
            <a:stCxn id="1138" idx="0"/>
            <a:endCxn id="1136" idx="2"/>
          </p:cNvCxnSpPr>
          <p:nvPr/>
        </p:nvCxnSpPr>
        <p:spPr>
          <a:xfrm rot="10800000">
            <a:off x="4632352" y="2155275"/>
            <a:ext cx="2126400" cy="910200"/>
          </a:xfrm>
          <a:prstGeom prst="straightConnector1">
            <a:avLst/>
          </a:prstGeom>
          <a:noFill/>
          <a:ln cap="flat" cmpd="sng" w="38100">
            <a:solidFill>
              <a:srgbClr val="384B66"/>
            </a:solidFill>
            <a:prstDash val="solid"/>
            <a:round/>
            <a:headEnd len="med" w="med" type="triangl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148" name="Shape 1148"/>
        <p:cNvGrpSpPr/>
        <p:nvPr/>
      </p:nvGrpSpPr>
      <p:grpSpPr>
        <a:xfrm>
          <a:off x="0" y="0"/>
          <a:ext cx="0" cy="0"/>
          <a:chOff x="0" y="0"/>
          <a:chExt cx="0" cy="0"/>
        </a:xfrm>
      </p:grpSpPr>
      <p:sp>
        <p:nvSpPr>
          <p:cNvPr id="1149" name="Google Shape;1149;p6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Coding time</a:t>
            </a:r>
            <a:endParaRPr/>
          </a:p>
        </p:txBody>
      </p:sp>
      <p:sp>
        <p:nvSpPr>
          <p:cNvPr id="1150" name="Google Shape;1150;p69"/>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1" name="Google Shape;1151;p69"/>
          <p:cNvCxnSpPr/>
          <p:nvPr/>
        </p:nvCxnSpPr>
        <p:spPr>
          <a:xfrm>
            <a:off x="2141000" y="1103375"/>
            <a:ext cx="0" cy="854700"/>
          </a:xfrm>
          <a:prstGeom prst="straightConnector1">
            <a:avLst/>
          </a:prstGeom>
          <a:noFill/>
          <a:ln cap="flat" cmpd="sng" w="19050">
            <a:solidFill>
              <a:srgbClr val="000000"/>
            </a:solidFill>
            <a:prstDash val="solid"/>
            <a:round/>
            <a:headEnd len="med" w="med" type="none"/>
            <a:tailEnd len="med" w="med" type="triangle"/>
          </a:ln>
        </p:spPr>
      </p:cxnSp>
      <p:sp>
        <p:nvSpPr>
          <p:cNvPr id="1152" name="Google Shape;1152;p69"/>
          <p:cNvSpPr txBox="1"/>
          <p:nvPr/>
        </p:nvSpPr>
        <p:spPr>
          <a:xfrm>
            <a:off x="2111600" y="1109750"/>
            <a:ext cx="10563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Place Order</a:t>
            </a:r>
            <a:endParaRPr sz="1000"/>
          </a:p>
        </p:txBody>
      </p:sp>
      <p:cxnSp>
        <p:nvCxnSpPr>
          <p:cNvPr id="1153" name="Google Shape;1153;p69"/>
          <p:cNvCxnSpPr/>
          <p:nvPr/>
        </p:nvCxnSpPr>
        <p:spPr>
          <a:xfrm>
            <a:off x="5206654" y="2059199"/>
            <a:ext cx="1817100" cy="0"/>
          </a:xfrm>
          <a:prstGeom prst="straightConnector1">
            <a:avLst/>
          </a:prstGeom>
          <a:noFill/>
          <a:ln cap="flat" cmpd="sng" w="19050">
            <a:solidFill>
              <a:srgbClr val="E69138"/>
            </a:solidFill>
            <a:prstDash val="solid"/>
            <a:round/>
            <a:headEnd len="med" w="med" type="none"/>
            <a:tailEnd len="med" w="med" type="triangle"/>
          </a:ln>
        </p:spPr>
      </p:cxnSp>
      <p:cxnSp>
        <p:nvCxnSpPr>
          <p:cNvPr id="1154" name="Google Shape;1154;p69"/>
          <p:cNvCxnSpPr/>
          <p:nvPr/>
        </p:nvCxnSpPr>
        <p:spPr>
          <a:xfrm>
            <a:off x="2588238" y="3056959"/>
            <a:ext cx="1817100" cy="0"/>
          </a:xfrm>
          <a:prstGeom prst="straightConnector1">
            <a:avLst/>
          </a:prstGeom>
          <a:noFill/>
          <a:ln cap="flat" cmpd="sng" w="19050">
            <a:solidFill>
              <a:srgbClr val="CC0000"/>
            </a:solidFill>
            <a:prstDash val="solid"/>
            <a:round/>
            <a:headEnd len="med" w="med" type="triangle"/>
            <a:tailEnd len="med" w="med" type="none"/>
          </a:ln>
        </p:spPr>
      </p:cxnSp>
      <p:sp>
        <p:nvSpPr>
          <p:cNvPr id="1155" name="Google Shape;1155;p69"/>
          <p:cNvSpPr txBox="1"/>
          <p:nvPr/>
        </p:nvSpPr>
        <p:spPr>
          <a:xfrm>
            <a:off x="2810615" y="2974781"/>
            <a:ext cx="1424100" cy="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5 </a:t>
            </a:r>
            <a:r>
              <a:rPr lang="en" sz="1000"/>
              <a:t> </a:t>
            </a:r>
            <a:r>
              <a:rPr lang="en" sz="1000"/>
              <a:t>Credit Reserved</a:t>
            </a:r>
            <a:endParaRPr sz="1000"/>
          </a:p>
        </p:txBody>
      </p:sp>
      <p:cxnSp>
        <p:nvCxnSpPr>
          <p:cNvPr id="1156" name="Google Shape;1156;p69"/>
          <p:cNvCxnSpPr/>
          <p:nvPr/>
        </p:nvCxnSpPr>
        <p:spPr>
          <a:xfrm>
            <a:off x="5331438" y="2225407"/>
            <a:ext cx="1817100" cy="0"/>
          </a:xfrm>
          <a:prstGeom prst="straightConnector1">
            <a:avLst/>
          </a:prstGeom>
          <a:noFill/>
          <a:ln cap="flat" cmpd="sng" w="19050">
            <a:solidFill>
              <a:srgbClr val="CC0000"/>
            </a:solidFill>
            <a:prstDash val="solid"/>
            <a:round/>
            <a:headEnd len="med" w="med" type="triangle"/>
            <a:tailEnd len="med" w="med" type="none"/>
          </a:ln>
        </p:spPr>
      </p:cxnSp>
      <p:sp>
        <p:nvSpPr>
          <p:cNvPr id="1157" name="Google Shape;1157;p69"/>
          <p:cNvSpPr txBox="1"/>
          <p:nvPr/>
        </p:nvSpPr>
        <p:spPr>
          <a:xfrm>
            <a:off x="5319175" y="2156775"/>
            <a:ext cx="13215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4 </a:t>
            </a:r>
            <a:r>
              <a:rPr lang="en" sz="1000"/>
              <a:t> </a:t>
            </a:r>
            <a:r>
              <a:rPr lang="en" sz="1000"/>
              <a:t>Credit Reserved</a:t>
            </a:r>
            <a:endParaRPr sz="1000"/>
          </a:p>
        </p:txBody>
      </p:sp>
      <p:sp>
        <p:nvSpPr>
          <p:cNvPr id="1158" name="Google Shape;1158;p69"/>
          <p:cNvSpPr/>
          <p:nvPr/>
        </p:nvSpPr>
        <p:spPr>
          <a:xfrm>
            <a:off x="1283925" y="1540475"/>
            <a:ext cx="1723800" cy="16947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9" name="Google Shape;1159;p69"/>
          <p:cNvSpPr txBox="1"/>
          <p:nvPr/>
        </p:nvSpPr>
        <p:spPr>
          <a:xfrm>
            <a:off x="1320605" y="1540476"/>
            <a:ext cx="14241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69138"/>
                </a:solidFill>
              </a:rPr>
              <a:t>Checkout Context</a:t>
            </a:r>
            <a:endParaRPr sz="1200">
              <a:solidFill>
                <a:srgbClr val="E69138"/>
              </a:solidFill>
            </a:endParaRPr>
          </a:p>
        </p:txBody>
      </p:sp>
      <p:sp>
        <p:nvSpPr>
          <p:cNvPr id="1160" name="Google Shape;1160;p69"/>
          <p:cNvSpPr/>
          <p:nvPr/>
        </p:nvSpPr>
        <p:spPr>
          <a:xfrm>
            <a:off x="1711800" y="1963249"/>
            <a:ext cx="868200" cy="317100"/>
          </a:xfrm>
          <a:prstGeom prst="rect">
            <a:avLst/>
          </a:prstGeom>
          <a:solidFill>
            <a:srgbClr val="E691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Cart</a:t>
            </a:r>
            <a:endParaRPr sz="1000">
              <a:solidFill>
                <a:srgbClr val="FFFFFF"/>
              </a:solidFill>
            </a:endParaRPr>
          </a:p>
        </p:txBody>
      </p:sp>
      <p:sp>
        <p:nvSpPr>
          <p:cNvPr id="1161" name="Google Shape;1161;p69"/>
          <p:cNvSpPr/>
          <p:nvPr/>
        </p:nvSpPr>
        <p:spPr>
          <a:xfrm>
            <a:off x="6603875" y="1423327"/>
            <a:ext cx="1723800" cy="10344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2" name="Google Shape;1162;p69"/>
          <p:cNvSpPr txBox="1"/>
          <p:nvPr/>
        </p:nvSpPr>
        <p:spPr>
          <a:xfrm>
            <a:off x="6640547" y="1423334"/>
            <a:ext cx="16020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A23737"/>
                </a:solidFill>
              </a:rPr>
              <a:t>Accounting Context</a:t>
            </a:r>
            <a:endParaRPr sz="1200">
              <a:solidFill>
                <a:srgbClr val="A23737"/>
              </a:solidFill>
            </a:endParaRPr>
          </a:p>
        </p:txBody>
      </p:sp>
      <p:sp>
        <p:nvSpPr>
          <p:cNvPr id="1163" name="Google Shape;1163;p69"/>
          <p:cNvSpPr/>
          <p:nvPr/>
        </p:nvSpPr>
        <p:spPr>
          <a:xfrm>
            <a:off x="7036225" y="1950423"/>
            <a:ext cx="887400" cy="376200"/>
          </a:xfrm>
          <a:prstGeom prst="rect">
            <a:avLst/>
          </a:prstGeom>
          <a:solidFill>
            <a:srgbClr val="A23737"/>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Custommer</a:t>
            </a:r>
            <a:endParaRPr sz="1000">
              <a:solidFill>
                <a:srgbClr val="FFFFFF"/>
              </a:solidFill>
            </a:endParaRPr>
          </a:p>
        </p:txBody>
      </p:sp>
      <p:sp>
        <p:nvSpPr>
          <p:cNvPr id="1164" name="Google Shape;1164;p69"/>
          <p:cNvSpPr/>
          <p:nvPr/>
        </p:nvSpPr>
        <p:spPr>
          <a:xfrm>
            <a:off x="1284000" y="3434450"/>
            <a:ext cx="1723800" cy="10482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5" name="Google Shape;1165;p69"/>
          <p:cNvSpPr txBox="1"/>
          <p:nvPr/>
        </p:nvSpPr>
        <p:spPr>
          <a:xfrm>
            <a:off x="1320698" y="3434450"/>
            <a:ext cx="14241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6855C"/>
                </a:solidFill>
              </a:rPr>
              <a:t>Inventory Context</a:t>
            </a:r>
            <a:endParaRPr sz="1200">
              <a:solidFill>
                <a:srgbClr val="56855C"/>
              </a:solidFill>
            </a:endParaRPr>
          </a:p>
        </p:txBody>
      </p:sp>
      <p:sp>
        <p:nvSpPr>
          <p:cNvPr id="1166" name="Google Shape;1166;p69"/>
          <p:cNvSpPr/>
          <p:nvPr/>
        </p:nvSpPr>
        <p:spPr>
          <a:xfrm>
            <a:off x="1711800" y="3988175"/>
            <a:ext cx="868200" cy="317100"/>
          </a:xfrm>
          <a:prstGeom prst="rect">
            <a:avLst/>
          </a:prstGeom>
          <a:solidFill>
            <a:srgbClr val="56855C"/>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Stock</a:t>
            </a:r>
            <a:endParaRPr sz="1000">
              <a:solidFill>
                <a:srgbClr val="FFFFFF"/>
              </a:solidFill>
            </a:endParaRPr>
          </a:p>
        </p:txBody>
      </p:sp>
      <p:sp>
        <p:nvSpPr>
          <p:cNvPr id="1167" name="Google Shape;1167;p69"/>
          <p:cNvSpPr/>
          <p:nvPr/>
        </p:nvSpPr>
        <p:spPr>
          <a:xfrm>
            <a:off x="6579650" y="3434452"/>
            <a:ext cx="1723800" cy="10344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8" name="Google Shape;1168;p69"/>
          <p:cNvSpPr txBox="1"/>
          <p:nvPr/>
        </p:nvSpPr>
        <p:spPr>
          <a:xfrm>
            <a:off x="6616332" y="3434455"/>
            <a:ext cx="14241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78A2"/>
                </a:solidFill>
              </a:rPr>
              <a:t>Store Context</a:t>
            </a:r>
            <a:endParaRPr sz="1200">
              <a:solidFill>
                <a:srgbClr val="3778A2"/>
              </a:solidFill>
            </a:endParaRPr>
          </a:p>
        </p:txBody>
      </p:sp>
      <p:sp>
        <p:nvSpPr>
          <p:cNvPr id="1169" name="Google Shape;1169;p69"/>
          <p:cNvSpPr/>
          <p:nvPr/>
        </p:nvSpPr>
        <p:spPr>
          <a:xfrm>
            <a:off x="7007450" y="3955130"/>
            <a:ext cx="868200" cy="317100"/>
          </a:xfrm>
          <a:prstGeom prst="rect">
            <a:avLst/>
          </a:prstGeom>
          <a:solidFill>
            <a:srgbClr val="3778A2"/>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Product</a:t>
            </a:r>
            <a:endParaRPr sz="1000">
              <a:solidFill>
                <a:srgbClr val="FFFFFF"/>
              </a:solidFill>
            </a:endParaRPr>
          </a:p>
        </p:txBody>
      </p:sp>
      <p:cxnSp>
        <p:nvCxnSpPr>
          <p:cNvPr id="1170" name="Google Shape;1170;p69"/>
          <p:cNvCxnSpPr/>
          <p:nvPr/>
        </p:nvCxnSpPr>
        <p:spPr>
          <a:xfrm>
            <a:off x="2588238" y="4068782"/>
            <a:ext cx="1817100" cy="0"/>
          </a:xfrm>
          <a:prstGeom prst="straightConnector1">
            <a:avLst/>
          </a:prstGeom>
          <a:noFill/>
          <a:ln cap="flat" cmpd="sng" w="19050">
            <a:solidFill>
              <a:srgbClr val="E69138"/>
            </a:solidFill>
            <a:prstDash val="solid"/>
            <a:round/>
            <a:headEnd len="med" w="med" type="triangle"/>
            <a:tailEnd len="med" w="med" type="none"/>
          </a:ln>
        </p:spPr>
      </p:cxnSp>
      <p:cxnSp>
        <p:nvCxnSpPr>
          <p:cNvPr id="1171" name="Google Shape;1171;p69"/>
          <p:cNvCxnSpPr/>
          <p:nvPr/>
        </p:nvCxnSpPr>
        <p:spPr>
          <a:xfrm>
            <a:off x="2588238" y="4241639"/>
            <a:ext cx="1817100" cy="0"/>
          </a:xfrm>
          <a:prstGeom prst="straightConnector1">
            <a:avLst/>
          </a:prstGeom>
          <a:noFill/>
          <a:ln cap="flat" cmpd="sng" w="19050">
            <a:solidFill>
              <a:srgbClr val="6AA84F"/>
            </a:solidFill>
            <a:prstDash val="solid"/>
            <a:round/>
            <a:headEnd len="med" w="med" type="none"/>
            <a:tailEnd len="med" w="med" type="triangle"/>
          </a:ln>
        </p:spPr>
      </p:cxnSp>
      <p:sp>
        <p:nvSpPr>
          <p:cNvPr id="1172" name="Google Shape;1172;p69"/>
          <p:cNvSpPr txBox="1"/>
          <p:nvPr/>
        </p:nvSpPr>
        <p:spPr>
          <a:xfrm>
            <a:off x="3079675" y="4152025"/>
            <a:ext cx="1321500" cy="4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4 </a:t>
            </a:r>
            <a:r>
              <a:rPr lang="en" sz="1000"/>
              <a:t> Stock </a:t>
            </a:r>
            <a:r>
              <a:rPr lang="en" sz="1000"/>
              <a:t>Reserved</a:t>
            </a:r>
            <a:endParaRPr sz="1000"/>
          </a:p>
        </p:txBody>
      </p:sp>
      <p:cxnSp>
        <p:nvCxnSpPr>
          <p:cNvPr id="1173" name="Google Shape;1173;p69"/>
          <p:cNvCxnSpPr/>
          <p:nvPr/>
        </p:nvCxnSpPr>
        <p:spPr>
          <a:xfrm>
            <a:off x="5179038" y="4130663"/>
            <a:ext cx="1817100" cy="0"/>
          </a:xfrm>
          <a:prstGeom prst="straightConnector1">
            <a:avLst/>
          </a:prstGeom>
          <a:noFill/>
          <a:ln cap="flat" cmpd="sng" w="19050">
            <a:solidFill>
              <a:srgbClr val="6AA84F"/>
            </a:solidFill>
            <a:prstDash val="solid"/>
            <a:round/>
            <a:headEnd len="med" w="med" type="none"/>
            <a:tailEnd len="med" w="med" type="triangle"/>
          </a:ln>
        </p:spPr>
      </p:cxnSp>
      <p:sp>
        <p:nvSpPr>
          <p:cNvPr id="1174" name="Google Shape;1174;p69"/>
          <p:cNvSpPr txBox="1"/>
          <p:nvPr/>
        </p:nvSpPr>
        <p:spPr>
          <a:xfrm>
            <a:off x="5398800" y="4041050"/>
            <a:ext cx="1246800" cy="4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5 </a:t>
            </a:r>
            <a:r>
              <a:rPr lang="en" sz="1000"/>
              <a:t> </a:t>
            </a:r>
            <a:r>
              <a:rPr lang="en" sz="1000"/>
              <a:t>Stock Reserved</a:t>
            </a:r>
            <a:endParaRPr sz="1000"/>
          </a:p>
        </p:txBody>
      </p:sp>
      <p:sp>
        <p:nvSpPr>
          <p:cNvPr id="1175" name="Google Shape;1175;p69"/>
          <p:cNvSpPr/>
          <p:nvPr/>
        </p:nvSpPr>
        <p:spPr>
          <a:xfrm>
            <a:off x="1711811" y="2801462"/>
            <a:ext cx="868200" cy="317100"/>
          </a:xfrm>
          <a:prstGeom prst="rect">
            <a:avLst/>
          </a:prstGeom>
          <a:solidFill>
            <a:srgbClr val="E691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Order</a:t>
            </a:r>
            <a:endParaRPr sz="1000">
              <a:solidFill>
                <a:srgbClr val="FFFFFF"/>
              </a:solidFill>
            </a:endParaRPr>
          </a:p>
        </p:txBody>
      </p:sp>
      <p:cxnSp>
        <p:nvCxnSpPr>
          <p:cNvPr id="1176" name="Google Shape;1176;p69"/>
          <p:cNvCxnSpPr>
            <a:stCxn id="1160" idx="2"/>
            <a:endCxn id="1175" idx="0"/>
          </p:cNvCxnSpPr>
          <p:nvPr/>
        </p:nvCxnSpPr>
        <p:spPr>
          <a:xfrm>
            <a:off x="2145900" y="2280349"/>
            <a:ext cx="0" cy="521100"/>
          </a:xfrm>
          <a:prstGeom prst="straightConnector1">
            <a:avLst/>
          </a:prstGeom>
          <a:noFill/>
          <a:ln cap="flat" cmpd="sng" w="19050">
            <a:solidFill>
              <a:srgbClr val="000000"/>
            </a:solidFill>
            <a:prstDash val="solid"/>
            <a:round/>
            <a:headEnd len="med" w="med" type="none"/>
            <a:tailEnd len="med" w="med" type="triangle"/>
          </a:ln>
        </p:spPr>
      </p:cxnSp>
      <p:sp>
        <p:nvSpPr>
          <p:cNvPr id="1177" name="Google Shape;1177;p69"/>
          <p:cNvSpPr txBox="1"/>
          <p:nvPr/>
        </p:nvSpPr>
        <p:spPr>
          <a:xfrm>
            <a:off x="2098052" y="2328950"/>
            <a:ext cx="11715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  </a:t>
            </a:r>
            <a:r>
              <a:rPr lang="en" sz="1000"/>
              <a:t>Cart</a:t>
            </a:r>
            <a:r>
              <a:rPr lang="en" sz="1000"/>
              <a:t> to Order</a:t>
            </a:r>
            <a:endParaRPr sz="1000"/>
          </a:p>
        </p:txBody>
      </p:sp>
      <p:cxnSp>
        <p:nvCxnSpPr>
          <p:cNvPr id="1178" name="Google Shape;1178;p69"/>
          <p:cNvCxnSpPr/>
          <p:nvPr/>
        </p:nvCxnSpPr>
        <p:spPr>
          <a:xfrm flipH="1">
            <a:off x="2596066" y="2111866"/>
            <a:ext cx="1794900" cy="6900"/>
          </a:xfrm>
          <a:prstGeom prst="straightConnector1">
            <a:avLst/>
          </a:prstGeom>
          <a:noFill/>
          <a:ln cap="flat" cmpd="sng" w="19050">
            <a:solidFill>
              <a:srgbClr val="6AA84F"/>
            </a:solidFill>
            <a:prstDash val="solid"/>
            <a:round/>
            <a:headEnd len="med" w="med" type="none"/>
            <a:tailEnd len="med" w="med" type="triangle"/>
          </a:ln>
        </p:spPr>
      </p:cxnSp>
      <p:sp>
        <p:nvSpPr>
          <p:cNvPr id="1179" name="Google Shape;1179;p69"/>
          <p:cNvSpPr txBox="1"/>
          <p:nvPr/>
        </p:nvSpPr>
        <p:spPr>
          <a:xfrm>
            <a:off x="2934893" y="2025075"/>
            <a:ext cx="12468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5 </a:t>
            </a:r>
            <a:r>
              <a:rPr lang="en" sz="1000"/>
              <a:t> </a:t>
            </a:r>
            <a:r>
              <a:rPr lang="en" sz="1000"/>
              <a:t>Stock Reserved</a:t>
            </a:r>
            <a:endParaRPr sz="1000"/>
          </a:p>
        </p:txBody>
      </p:sp>
      <p:cxnSp>
        <p:nvCxnSpPr>
          <p:cNvPr id="1180" name="Google Shape;1180;p69"/>
          <p:cNvCxnSpPr/>
          <p:nvPr/>
        </p:nvCxnSpPr>
        <p:spPr>
          <a:xfrm>
            <a:off x="2588238" y="2876943"/>
            <a:ext cx="1817100" cy="0"/>
          </a:xfrm>
          <a:prstGeom prst="straightConnector1">
            <a:avLst/>
          </a:prstGeom>
          <a:noFill/>
          <a:ln cap="flat" cmpd="sng" w="19050">
            <a:solidFill>
              <a:srgbClr val="E69138"/>
            </a:solidFill>
            <a:prstDash val="solid"/>
            <a:round/>
            <a:headEnd len="med" w="med" type="none"/>
            <a:tailEnd len="med" w="med" type="triangle"/>
          </a:ln>
        </p:spPr>
      </p:cxnSp>
      <p:sp>
        <p:nvSpPr>
          <p:cNvPr id="1181" name="Google Shape;1181;p69"/>
          <p:cNvSpPr txBox="1"/>
          <p:nvPr/>
        </p:nvSpPr>
        <p:spPr>
          <a:xfrm>
            <a:off x="3172025" y="2619900"/>
            <a:ext cx="1208700" cy="2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2 </a:t>
            </a:r>
            <a:r>
              <a:rPr lang="en" sz="1000"/>
              <a:t> </a:t>
            </a:r>
            <a:r>
              <a:rPr lang="en" sz="1000"/>
              <a:t>Order Created</a:t>
            </a:r>
            <a:endParaRPr sz="1000"/>
          </a:p>
        </p:txBody>
      </p:sp>
      <p:sp>
        <p:nvSpPr>
          <p:cNvPr id="1182" name="Google Shape;1182;p69"/>
          <p:cNvSpPr txBox="1"/>
          <p:nvPr/>
        </p:nvSpPr>
        <p:spPr>
          <a:xfrm>
            <a:off x="2943425" y="3811475"/>
            <a:ext cx="1171500" cy="2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3 </a:t>
            </a:r>
            <a:r>
              <a:rPr lang="en" sz="1000"/>
              <a:t> </a:t>
            </a:r>
            <a:r>
              <a:rPr lang="en" sz="1000"/>
              <a:t>Order Created</a:t>
            </a:r>
            <a:endParaRPr sz="1000"/>
          </a:p>
        </p:txBody>
      </p:sp>
      <p:sp>
        <p:nvSpPr>
          <p:cNvPr id="1183" name="Google Shape;1183;p69"/>
          <p:cNvSpPr txBox="1"/>
          <p:nvPr/>
        </p:nvSpPr>
        <p:spPr>
          <a:xfrm>
            <a:off x="5495225" y="1809050"/>
            <a:ext cx="1171500" cy="2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3 </a:t>
            </a:r>
            <a:r>
              <a:rPr lang="en" sz="1000"/>
              <a:t> </a:t>
            </a:r>
            <a:r>
              <a:rPr lang="en" sz="1000"/>
              <a:t>Order Created</a:t>
            </a:r>
            <a:endParaRPr sz="1000"/>
          </a:p>
        </p:txBody>
      </p:sp>
      <p:sp>
        <p:nvSpPr>
          <p:cNvPr id="1184" name="Google Shape;1184;p69"/>
          <p:cNvSpPr/>
          <p:nvPr/>
        </p:nvSpPr>
        <p:spPr>
          <a:xfrm>
            <a:off x="4409121" y="1484100"/>
            <a:ext cx="892800" cy="3404100"/>
          </a:xfrm>
          <a:prstGeom prst="rect">
            <a:avLst/>
          </a:prstGeom>
          <a:solidFill>
            <a:schemeClr val="lt2"/>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Message</a:t>
            </a:r>
            <a:br>
              <a:rPr lang="en" sz="1200"/>
            </a:br>
            <a:r>
              <a:rPr lang="en" sz="1200"/>
              <a:t>Broker</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1188" name="Shape 1188"/>
        <p:cNvGrpSpPr/>
        <p:nvPr/>
      </p:nvGrpSpPr>
      <p:grpSpPr>
        <a:xfrm>
          <a:off x="0" y="0"/>
          <a:ext cx="0" cy="0"/>
          <a:chOff x="0" y="0"/>
          <a:chExt cx="0" cy="0"/>
        </a:xfrm>
      </p:grpSpPr>
      <p:sp>
        <p:nvSpPr>
          <p:cNvPr id="1189" name="Google Shape;1189;p70"/>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Security</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Patterns and Best Practices</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193" name="Shape 1193"/>
        <p:cNvGrpSpPr/>
        <p:nvPr/>
      </p:nvGrpSpPr>
      <p:grpSpPr>
        <a:xfrm>
          <a:off x="0" y="0"/>
          <a:ext cx="0" cy="0"/>
          <a:chOff x="0" y="0"/>
          <a:chExt cx="0" cy="0"/>
        </a:xfrm>
      </p:grpSpPr>
      <p:sp>
        <p:nvSpPr>
          <p:cNvPr id="1194" name="Google Shape;1194;p71"/>
          <p:cNvSpPr txBox="1"/>
          <p:nvPr>
            <p:ph type="title"/>
          </p:nvPr>
        </p:nvSpPr>
        <p:spPr>
          <a:xfrm>
            <a:off x="320250" y="25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Model</a:t>
            </a:r>
            <a:endParaRPr/>
          </a:p>
        </p:txBody>
      </p:sp>
      <p:sp>
        <p:nvSpPr>
          <p:cNvPr id="1195" name="Google Shape;1195;p71"/>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6" name="Google Shape;1196;p71"/>
          <p:cNvPicPr preferRelativeResize="0"/>
          <p:nvPr/>
        </p:nvPicPr>
        <p:blipFill>
          <a:blip r:embed="rId3">
            <a:alphaModFix/>
          </a:blip>
          <a:stretch>
            <a:fillRect/>
          </a:stretch>
        </p:blipFill>
        <p:spPr>
          <a:xfrm>
            <a:off x="4864400" y="1276713"/>
            <a:ext cx="3934050" cy="3303125"/>
          </a:xfrm>
          <a:prstGeom prst="rect">
            <a:avLst/>
          </a:prstGeom>
          <a:noFill/>
          <a:ln>
            <a:noFill/>
          </a:ln>
        </p:spPr>
      </p:pic>
      <p:sp>
        <p:nvSpPr>
          <p:cNvPr id="1197" name="Google Shape;1197;p71"/>
          <p:cNvSpPr txBox="1"/>
          <p:nvPr>
            <p:ph idx="1" type="body"/>
          </p:nvPr>
        </p:nvSpPr>
        <p:spPr>
          <a:xfrm>
            <a:off x="320250" y="1385525"/>
            <a:ext cx="4544100" cy="28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384B66"/>
                </a:solidFill>
                <a:latin typeface="Varela Round"/>
                <a:ea typeface="Varela Round"/>
                <a:cs typeface="Varela Round"/>
                <a:sym typeface="Varela Round"/>
              </a:rPr>
              <a:t>Availability </a:t>
            </a:r>
            <a:r>
              <a:rPr lang="en" sz="1600">
                <a:solidFill>
                  <a:srgbClr val="384B66"/>
                </a:solidFill>
                <a:latin typeface="Varela Round"/>
                <a:ea typeface="Varela Round"/>
                <a:cs typeface="Varela Round"/>
                <a:sym typeface="Varela Round"/>
              </a:rPr>
              <a:t>is guarantee of reliable access to the information by authorized people.</a:t>
            </a:r>
            <a:endParaRPr sz="1600">
              <a:solidFill>
                <a:srgbClr val="384B66"/>
              </a:solidFill>
              <a:latin typeface="Varela Round"/>
              <a:ea typeface="Varela Round"/>
              <a:cs typeface="Varela Round"/>
              <a:sym typeface="Varela Round"/>
            </a:endParaRPr>
          </a:p>
          <a:p>
            <a:pPr indent="0" lvl="0" marL="0" rtl="0" algn="l">
              <a:spcBef>
                <a:spcPts val="1600"/>
              </a:spcBef>
              <a:spcAft>
                <a:spcPts val="0"/>
              </a:spcAft>
              <a:buNone/>
            </a:pPr>
            <a:r>
              <a:rPr b="1" lang="en">
                <a:solidFill>
                  <a:srgbClr val="384B66"/>
                </a:solidFill>
                <a:latin typeface="Varela Round"/>
                <a:ea typeface="Varela Round"/>
                <a:cs typeface="Varela Round"/>
                <a:sym typeface="Varela Round"/>
              </a:rPr>
              <a:t>Integrity </a:t>
            </a:r>
            <a:r>
              <a:rPr lang="en">
                <a:solidFill>
                  <a:srgbClr val="384B66"/>
                </a:solidFill>
                <a:latin typeface="Varela Round"/>
                <a:ea typeface="Varela Round"/>
                <a:cs typeface="Varela Round"/>
                <a:sym typeface="Varela Round"/>
              </a:rPr>
              <a:t>is the assurance that the information is trustworthy and accurate.</a:t>
            </a:r>
            <a:endParaRPr>
              <a:solidFill>
                <a:srgbClr val="384B66"/>
              </a:solidFill>
              <a:latin typeface="Varela Round"/>
              <a:ea typeface="Varela Round"/>
              <a:cs typeface="Varela Round"/>
              <a:sym typeface="Varela Round"/>
            </a:endParaRPr>
          </a:p>
          <a:p>
            <a:pPr indent="0" lvl="0" marL="0" rtl="0" algn="l">
              <a:spcBef>
                <a:spcPts val="1600"/>
              </a:spcBef>
              <a:spcAft>
                <a:spcPts val="1600"/>
              </a:spcAft>
              <a:buNone/>
            </a:pPr>
            <a:r>
              <a:rPr b="1" lang="en">
                <a:solidFill>
                  <a:srgbClr val="384B66"/>
                </a:solidFill>
                <a:latin typeface="Varela Round"/>
                <a:ea typeface="Varela Round"/>
                <a:cs typeface="Varela Round"/>
                <a:sym typeface="Varela Round"/>
              </a:rPr>
              <a:t>Confidentiality</a:t>
            </a:r>
            <a:r>
              <a:rPr lang="en">
                <a:solidFill>
                  <a:srgbClr val="384B66"/>
                </a:solidFill>
                <a:latin typeface="Varela Round"/>
                <a:ea typeface="Varela Round"/>
                <a:cs typeface="Varela Round"/>
                <a:sym typeface="Varela Round"/>
              </a:rPr>
              <a:t> is set of rules that limits access to information.</a:t>
            </a:r>
            <a:endParaRPr>
              <a:solidFill>
                <a:srgbClr val="384B66"/>
              </a:solidFill>
              <a:latin typeface="Varela Round"/>
              <a:ea typeface="Varela Round"/>
              <a:cs typeface="Varela Round"/>
              <a:sym typeface="Varela Rou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history of microservices</a:t>
            </a:r>
            <a:endParaRPr/>
          </a:p>
        </p:txBody>
      </p:sp>
      <p:sp>
        <p:nvSpPr>
          <p:cNvPr id="114" name="Google Shape;114;p18"/>
          <p:cNvSpPr txBox="1"/>
          <p:nvPr/>
        </p:nvSpPr>
        <p:spPr>
          <a:xfrm>
            <a:off x="45000" y="27870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Continuous</a:t>
            </a:r>
            <a:endParaRPr sz="1200">
              <a:solidFill>
                <a:srgbClr val="FFFFFF"/>
              </a:solidFill>
            </a:endParaRPr>
          </a:p>
          <a:p>
            <a:pPr indent="0" lvl="0" marL="0" rtl="0" algn="ctr">
              <a:spcBef>
                <a:spcPts val="0"/>
              </a:spcBef>
              <a:spcAft>
                <a:spcPts val="0"/>
              </a:spcAft>
              <a:buNone/>
            </a:pPr>
            <a:r>
              <a:rPr lang="en" sz="1200">
                <a:solidFill>
                  <a:srgbClr val="FFFFFF"/>
                </a:solidFill>
              </a:rPr>
              <a:t>Integration</a:t>
            </a:r>
            <a:endParaRPr sz="1200">
              <a:solidFill>
                <a:srgbClr val="FFFFFF"/>
              </a:solidFill>
            </a:endParaRPr>
          </a:p>
          <a:p>
            <a:pPr indent="0" lvl="0" marL="0" rtl="0" algn="ctr">
              <a:spcBef>
                <a:spcPts val="0"/>
              </a:spcBef>
              <a:spcAft>
                <a:spcPts val="0"/>
              </a:spcAft>
              <a:buNone/>
            </a:pPr>
            <a:r>
              <a:rPr lang="en" sz="1200">
                <a:solidFill>
                  <a:srgbClr val="FFFFFF"/>
                </a:solidFill>
              </a:rPr>
              <a:t>via XP</a:t>
            </a:r>
            <a:endParaRPr sz="1200">
              <a:solidFill>
                <a:srgbClr val="FFFFFF"/>
              </a:solidFill>
            </a:endParaRPr>
          </a:p>
          <a:p>
            <a:pPr indent="0" lvl="0" marL="0" rtl="0" algn="ctr">
              <a:spcBef>
                <a:spcPts val="0"/>
              </a:spcBef>
              <a:spcAft>
                <a:spcPts val="0"/>
              </a:spcAft>
              <a:buNone/>
            </a:pPr>
            <a:r>
              <a:rPr lang="en" sz="1200">
                <a:solidFill>
                  <a:srgbClr val="FFFFFF"/>
                </a:solidFill>
              </a:rPr>
              <a:t>1999</a:t>
            </a:r>
            <a:endParaRPr sz="1200">
              <a:solidFill>
                <a:srgbClr val="FFFFFF"/>
              </a:solidFill>
            </a:endParaRPr>
          </a:p>
        </p:txBody>
      </p:sp>
      <p:cxnSp>
        <p:nvCxnSpPr>
          <p:cNvPr id="115" name="Google Shape;115;p18"/>
          <p:cNvCxnSpPr>
            <a:stCxn id="116" idx="2"/>
          </p:cNvCxnSpPr>
          <p:nvPr/>
        </p:nvCxnSpPr>
        <p:spPr>
          <a:xfrm>
            <a:off x="2024975" y="2516147"/>
            <a:ext cx="0" cy="0"/>
          </a:xfrm>
          <a:prstGeom prst="straightConnector1">
            <a:avLst/>
          </a:prstGeom>
          <a:noFill/>
          <a:ln cap="flat" cmpd="sng" w="9525">
            <a:solidFill>
              <a:srgbClr val="44546A"/>
            </a:solidFill>
            <a:prstDash val="solid"/>
            <a:round/>
            <a:headEnd len="med" w="med" type="none"/>
            <a:tailEnd len="med" w="med" type="none"/>
          </a:ln>
        </p:spPr>
      </p:cxnSp>
      <p:cxnSp>
        <p:nvCxnSpPr>
          <p:cNvPr id="117" name="Google Shape;117;p18"/>
          <p:cNvCxnSpPr>
            <a:stCxn id="116" idx="2"/>
            <a:endCxn id="116" idx="2"/>
          </p:cNvCxnSpPr>
          <p:nvPr/>
        </p:nvCxnSpPr>
        <p:spPr>
          <a:xfrm>
            <a:off x="2024975" y="2516147"/>
            <a:ext cx="0" cy="0"/>
          </a:xfrm>
          <a:prstGeom prst="straightConnector1">
            <a:avLst/>
          </a:prstGeom>
          <a:noFill/>
          <a:ln cap="flat" cmpd="sng" w="9525">
            <a:solidFill>
              <a:srgbClr val="44546A"/>
            </a:solidFill>
            <a:prstDash val="solid"/>
            <a:round/>
            <a:headEnd len="med" w="med" type="none"/>
            <a:tailEnd len="med" w="med" type="none"/>
          </a:ln>
        </p:spPr>
      </p:cxnSp>
      <p:cxnSp>
        <p:nvCxnSpPr>
          <p:cNvPr id="118" name="Google Shape;118;p18"/>
          <p:cNvCxnSpPr/>
          <p:nvPr/>
        </p:nvCxnSpPr>
        <p:spPr>
          <a:xfrm>
            <a:off x="814550" y="2688375"/>
            <a:ext cx="8148600" cy="21900"/>
          </a:xfrm>
          <a:prstGeom prst="straightConnector1">
            <a:avLst/>
          </a:prstGeom>
          <a:noFill/>
          <a:ln cap="flat" cmpd="sng" w="76200">
            <a:solidFill>
              <a:srgbClr val="FFFFFF"/>
            </a:solidFill>
            <a:prstDash val="solid"/>
            <a:round/>
            <a:headEnd len="med" w="med" type="none"/>
            <a:tailEnd len="med" w="med" type="triangle"/>
          </a:ln>
        </p:spPr>
      </p:cxnSp>
      <p:grpSp>
        <p:nvGrpSpPr>
          <p:cNvPr id="119" name="Google Shape;119;p18"/>
          <p:cNvGrpSpPr/>
          <p:nvPr/>
        </p:nvGrpSpPr>
        <p:grpSpPr>
          <a:xfrm>
            <a:off x="1320575" y="2077547"/>
            <a:ext cx="1408800" cy="643719"/>
            <a:chOff x="1272575" y="1878672"/>
            <a:chExt cx="1408800" cy="643719"/>
          </a:xfrm>
        </p:grpSpPr>
        <p:sp>
          <p:nvSpPr>
            <p:cNvPr id="116" name="Google Shape;116;p18"/>
            <p:cNvSpPr txBox="1"/>
            <p:nvPr/>
          </p:nvSpPr>
          <p:spPr>
            <a:xfrm>
              <a:off x="1272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AWS EC2</a:t>
              </a:r>
              <a:endParaRPr sz="1200">
                <a:solidFill>
                  <a:srgbClr val="FFFFFF"/>
                </a:solidFill>
              </a:endParaRPr>
            </a:p>
            <a:p>
              <a:pPr indent="0" lvl="0" marL="0" rtl="0" algn="ctr">
                <a:spcBef>
                  <a:spcPts val="0"/>
                </a:spcBef>
                <a:spcAft>
                  <a:spcPts val="0"/>
                </a:spcAft>
                <a:buNone/>
              </a:pPr>
              <a:r>
                <a:rPr lang="en" sz="1200">
                  <a:solidFill>
                    <a:srgbClr val="FFFFFF"/>
                  </a:solidFill>
                </a:rPr>
                <a:t>2006</a:t>
              </a:r>
              <a:endParaRPr sz="1200">
                <a:solidFill>
                  <a:srgbClr val="FFFFFF"/>
                </a:solidFill>
              </a:endParaRPr>
            </a:p>
          </p:txBody>
        </p:sp>
        <p:cxnSp>
          <p:nvCxnSpPr>
            <p:cNvPr id="120" name="Google Shape;120;p18"/>
            <p:cNvCxnSpPr/>
            <p:nvPr/>
          </p:nvCxnSpPr>
          <p:spPr>
            <a:xfrm rot="10800000">
              <a:off x="197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1" name="Google Shape;121;p18"/>
          <p:cNvGrpSpPr/>
          <p:nvPr/>
        </p:nvGrpSpPr>
        <p:grpSpPr>
          <a:xfrm>
            <a:off x="3058800" y="2077550"/>
            <a:ext cx="1164300" cy="643716"/>
            <a:chOff x="3010800" y="1878675"/>
            <a:chExt cx="1164300" cy="643716"/>
          </a:xfrm>
        </p:grpSpPr>
        <p:sp>
          <p:nvSpPr>
            <p:cNvPr id="122" name="Google Shape;122;p18"/>
            <p:cNvSpPr txBox="1"/>
            <p:nvPr/>
          </p:nvSpPr>
          <p:spPr>
            <a:xfrm>
              <a:off x="3010800" y="1878675"/>
              <a:ext cx="11643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DropWizard</a:t>
              </a:r>
              <a:endParaRPr sz="1200">
                <a:solidFill>
                  <a:srgbClr val="FFFFFF"/>
                </a:solidFill>
              </a:endParaRPr>
            </a:p>
            <a:p>
              <a:pPr indent="0" lvl="0" marL="0" rtl="0" algn="ctr">
                <a:spcBef>
                  <a:spcPts val="0"/>
                </a:spcBef>
                <a:spcAft>
                  <a:spcPts val="0"/>
                </a:spcAft>
                <a:buNone/>
              </a:pPr>
              <a:r>
                <a:rPr lang="en" sz="1200">
                  <a:solidFill>
                    <a:srgbClr val="FFFFFF"/>
                  </a:solidFill>
                </a:rPr>
                <a:t>May 2011</a:t>
              </a:r>
              <a:endParaRPr sz="1200">
                <a:solidFill>
                  <a:srgbClr val="FFFFFF"/>
                </a:solidFill>
              </a:endParaRPr>
            </a:p>
          </p:txBody>
        </p:sp>
        <p:cxnSp>
          <p:nvCxnSpPr>
            <p:cNvPr id="123" name="Google Shape;123;p18"/>
            <p:cNvCxnSpPr/>
            <p:nvPr/>
          </p:nvCxnSpPr>
          <p:spPr>
            <a:xfrm rot="10800000">
              <a:off x="35772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4" name="Google Shape;124;p18"/>
          <p:cNvGrpSpPr/>
          <p:nvPr/>
        </p:nvGrpSpPr>
        <p:grpSpPr>
          <a:xfrm>
            <a:off x="896600" y="2676266"/>
            <a:ext cx="1195500" cy="1097959"/>
            <a:chOff x="848600" y="2477391"/>
            <a:chExt cx="1195500" cy="1097959"/>
          </a:xfrm>
        </p:grpSpPr>
        <p:sp>
          <p:nvSpPr>
            <p:cNvPr id="125" name="Google Shape;125;p18"/>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Agile</a:t>
              </a:r>
              <a:endParaRPr sz="1200">
                <a:solidFill>
                  <a:srgbClr val="FFFFFF"/>
                </a:solidFill>
              </a:endParaRPr>
            </a:p>
            <a:p>
              <a:pPr indent="0" lvl="0" marL="0" rtl="0" algn="ctr">
                <a:spcBef>
                  <a:spcPts val="0"/>
                </a:spcBef>
                <a:spcAft>
                  <a:spcPts val="0"/>
                </a:spcAft>
                <a:buNone/>
              </a:pPr>
              <a:r>
                <a:rPr lang="en" sz="1200">
                  <a:solidFill>
                    <a:srgbClr val="FFFFFF"/>
                  </a:solidFill>
                </a:rPr>
                <a:t>Manifesto</a:t>
              </a:r>
              <a:endParaRPr sz="1200">
                <a:solidFill>
                  <a:srgbClr val="FFFFFF"/>
                </a:solidFill>
              </a:endParaRPr>
            </a:p>
            <a:p>
              <a:pPr indent="0" lvl="0" marL="0" rtl="0" algn="ctr">
                <a:spcBef>
                  <a:spcPts val="0"/>
                </a:spcBef>
                <a:spcAft>
                  <a:spcPts val="0"/>
                </a:spcAft>
                <a:buNone/>
              </a:pPr>
              <a:r>
                <a:rPr lang="en" sz="1200">
                  <a:solidFill>
                    <a:srgbClr val="FFFFFF"/>
                  </a:solidFill>
                </a:rPr>
                <a:t>Feb</a:t>
              </a:r>
              <a:endParaRPr sz="1200">
                <a:solidFill>
                  <a:srgbClr val="FFFFFF"/>
                </a:solidFill>
              </a:endParaRPr>
            </a:p>
            <a:p>
              <a:pPr indent="0" lvl="0" marL="0" rtl="0" algn="ctr">
                <a:spcBef>
                  <a:spcPts val="0"/>
                </a:spcBef>
                <a:spcAft>
                  <a:spcPts val="0"/>
                </a:spcAft>
                <a:buNone/>
              </a:pPr>
              <a:r>
                <a:rPr lang="en" sz="1200">
                  <a:solidFill>
                    <a:srgbClr val="FFFFFF"/>
                  </a:solidFill>
                </a:rPr>
                <a:t>2001</a:t>
              </a:r>
              <a:endParaRPr sz="1200">
                <a:solidFill>
                  <a:srgbClr val="FFFFFF"/>
                </a:solidFill>
              </a:endParaRPr>
            </a:p>
          </p:txBody>
        </p:sp>
        <p:cxnSp>
          <p:nvCxnSpPr>
            <p:cNvPr id="126" name="Google Shape;126;p18"/>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27" name="Google Shape;127;p18"/>
          <p:cNvGrpSpPr/>
          <p:nvPr/>
        </p:nvGrpSpPr>
        <p:grpSpPr>
          <a:xfrm>
            <a:off x="2539775" y="2676266"/>
            <a:ext cx="1408800" cy="847584"/>
            <a:chOff x="2491775" y="2477391"/>
            <a:chExt cx="1408800" cy="847584"/>
          </a:xfrm>
        </p:grpSpPr>
        <p:sp>
          <p:nvSpPr>
            <p:cNvPr id="128" name="Google Shape;128;p18"/>
            <p:cNvSpPr txBox="1"/>
            <p:nvPr/>
          </p:nvSpPr>
          <p:spPr>
            <a:xfrm>
              <a:off x="2491775" y="2588175"/>
              <a:ext cx="1408800" cy="7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0000"/>
                  </a:solidFill>
                </a:rPr>
                <a:t>NETFLIX</a:t>
              </a:r>
              <a:r>
                <a:rPr lang="en" sz="1200">
                  <a:solidFill>
                    <a:srgbClr val="FFFFFF"/>
                  </a:solidFill>
                </a:rPr>
                <a:t> </a:t>
              </a:r>
              <a:endParaRPr sz="1200">
                <a:solidFill>
                  <a:srgbClr val="FFFFFF"/>
                </a:solidFill>
              </a:endParaRPr>
            </a:p>
            <a:p>
              <a:pPr indent="0" lvl="0" marL="0" rtl="0" algn="ctr">
                <a:spcBef>
                  <a:spcPts val="0"/>
                </a:spcBef>
                <a:spcAft>
                  <a:spcPts val="0"/>
                </a:spcAft>
                <a:buNone/>
              </a:pPr>
              <a:r>
                <a:rPr lang="en" sz="1200">
                  <a:solidFill>
                    <a:srgbClr val="FFFFFF"/>
                  </a:solidFill>
                </a:rPr>
                <a:t>to AWS</a:t>
              </a:r>
              <a:endParaRPr sz="1200">
                <a:solidFill>
                  <a:srgbClr val="FFFFFF"/>
                </a:solidFill>
              </a:endParaRPr>
            </a:p>
            <a:p>
              <a:pPr indent="0" lvl="0" marL="0" rtl="0" algn="ctr">
                <a:spcBef>
                  <a:spcPts val="0"/>
                </a:spcBef>
                <a:spcAft>
                  <a:spcPts val="0"/>
                </a:spcAft>
                <a:buNone/>
              </a:pPr>
              <a:r>
                <a:rPr lang="en" sz="1200">
                  <a:solidFill>
                    <a:srgbClr val="FFFFFF"/>
                  </a:solidFill>
                </a:rPr>
                <a:t>2010</a:t>
              </a:r>
              <a:endParaRPr sz="1200">
                <a:solidFill>
                  <a:srgbClr val="FFFFFF"/>
                </a:solidFill>
              </a:endParaRPr>
            </a:p>
          </p:txBody>
        </p:sp>
        <p:cxnSp>
          <p:nvCxnSpPr>
            <p:cNvPr id="129" name="Google Shape;129;p18"/>
            <p:cNvCxnSpPr/>
            <p:nvPr/>
          </p:nvCxnSpPr>
          <p:spPr>
            <a:xfrm rot="10800000">
              <a:off x="3196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0" name="Google Shape;130;p18"/>
          <p:cNvGrpSpPr/>
          <p:nvPr/>
        </p:nvGrpSpPr>
        <p:grpSpPr>
          <a:xfrm>
            <a:off x="3895525" y="2676266"/>
            <a:ext cx="1043700" cy="549384"/>
            <a:chOff x="3847525" y="2477391"/>
            <a:chExt cx="1043700" cy="549384"/>
          </a:xfrm>
        </p:grpSpPr>
        <p:sp>
          <p:nvSpPr>
            <p:cNvPr id="131" name="Google Shape;131;p18"/>
            <p:cNvSpPr txBox="1"/>
            <p:nvPr/>
          </p:nvSpPr>
          <p:spPr>
            <a:xfrm>
              <a:off x="3847525" y="25881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0000"/>
                  </a:solidFill>
                </a:rPr>
                <a:t>Ribbon</a:t>
              </a:r>
              <a:endParaRPr sz="1200">
                <a:solidFill>
                  <a:srgbClr val="FF0000"/>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p:txBody>
        </p:sp>
        <p:cxnSp>
          <p:nvCxnSpPr>
            <p:cNvPr id="132" name="Google Shape;132;p18"/>
            <p:cNvCxnSpPr/>
            <p:nvPr/>
          </p:nvCxnSpPr>
          <p:spPr>
            <a:xfrm rot="10800000">
              <a:off x="43392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3" name="Google Shape;133;p18"/>
          <p:cNvGrpSpPr/>
          <p:nvPr/>
        </p:nvGrpSpPr>
        <p:grpSpPr>
          <a:xfrm>
            <a:off x="4028500" y="2077550"/>
            <a:ext cx="1043700" cy="643716"/>
            <a:chOff x="3980500" y="1878675"/>
            <a:chExt cx="1043700" cy="643716"/>
          </a:xfrm>
        </p:grpSpPr>
        <p:sp>
          <p:nvSpPr>
            <p:cNvPr id="134" name="Google Shape;134;p18"/>
            <p:cNvSpPr txBox="1"/>
            <p:nvPr/>
          </p:nvSpPr>
          <p:spPr>
            <a:xfrm>
              <a:off x="3980500" y="1878675"/>
              <a:ext cx="1043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0000"/>
                  </a:solidFill>
                </a:rPr>
                <a:t>Hystrix</a:t>
              </a:r>
              <a:endParaRPr sz="1200">
                <a:solidFill>
                  <a:srgbClr val="FF0000"/>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p:txBody>
        </p:sp>
        <p:cxnSp>
          <p:nvCxnSpPr>
            <p:cNvPr id="135" name="Google Shape;135;p18"/>
            <p:cNvCxnSpPr/>
            <p:nvPr/>
          </p:nvCxnSpPr>
          <p:spPr>
            <a:xfrm rot="10800000">
              <a:off x="44916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6" name="Google Shape;136;p18"/>
          <p:cNvGrpSpPr/>
          <p:nvPr/>
        </p:nvGrpSpPr>
        <p:grpSpPr>
          <a:xfrm>
            <a:off x="4977200" y="2077547"/>
            <a:ext cx="1689000" cy="643719"/>
            <a:chOff x="4929200" y="1878672"/>
            <a:chExt cx="1689000" cy="643719"/>
          </a:xfrm>
        </p:grpSpPr>
        <p:sp>
          <p:nvSpPr>
            <p:cNvPr id="137" name="Google Shape;137;p18"/>
            <p:cNvSpPr txBox="1"/>
            <p:nvPr/>
          </p:nvSpPr>
          <p:spPr>
            <a:xfrm>
              <a:off x="4929200" y="1878672"/>
              <a:ext cx="16890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0000"/>
                  </a:solidFill>
                </a:rPr>
                <a:t>Eureka</a:t>
              </a:r>
              <a:endParaRPr sz="1200">
                <a:solidFill>
                  <a:srgbClr val="FF0000"/>
                </a:solidFill>
              </a:endParaRPr>
            </a:p>
            <a:p>
              <a:pPr indent="0" lvl="0" marL="0" rtl="0" algn="ctr">
                <a:spcBef>
                  <a:spcPts val="0"/>
                </a:spcBef>
                <a:spcAft>
                  <a:spcPts val="0"/>
                </a:spcAft>
                <a:buNone/>
              </a:pPr>
              <a:r>
                <a:rPr lang="en" sz="1200">
                  <a:solidFill>
                    <a:srgbClr val="FFFFFF"/>
                  </a:solidFill>
                </a:rPr>
                <a:t>July 2012</a:t>
              </a:r>
              <a:endParaRPr sz="1200">
                <a:solidFill>
                  <a:srgbClr val="FFFFFF"/>
                </a:solidFill>
              </a:endParaRPr>
            </a:p>
          </p:txBody>
        </p:sp>
        <p:cxnSp>
          <p:nvCxnSpPr>
            <p:cNvPr id="138" name="Google Shape;138;p18"/>
            <p:cNvCxnSpPr/>
            <p:nvPr/>
          </p:nvCxnSpPr>
          <p:spPr>
            <a:xfrm rot="10800000">
              <a:off x="5787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39" name="Google Shape;139;p18"/>
          <p:cNvGrpSpPr/>
          <p:nvPr/>
        </p:nvGrpSpPr>
        <p:grpSpPr>
          <a:xfrm>
            <a:off x="4693200" y="2676266"/>
            <a:ext cx="1357800" cy="1086984"/>
            <a:chOff x="4873800" y="2477391"/>
            <a:chExt cx="1357800" cy="1086984"/>
          </a:xfrm>
        </p:grpSpPr>
        <p:sp>
          <p:nvSpPr>
            <p:cNvPr id="140" name="Google Shape;140;p18"/>
            <p:cNvSpPr txBox="1"/>
            <p:nvPr/>
          </p:nvSpPr>
          <p:spPr>
            <a:xfrm>
              <a:off x="48738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3"/>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4"/>
                </a:rPr>
                <a:t>Assess</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Radar</a:t>
              </a:r>
              <a:endParaRPr sz="1200">
                <a:solidFill>
                  <a:srgbClr val="FFFFFF"/>
                </a:solidFill>
              </a:endParaRPr>
            </a:p>
            <a:p>
              <a:pPr indent="0" lvl="0" marL="0" rtl="0" algn="ctr">
                <a:spcBef>
                  <a:spcPts val="0"/>
                </a:spcBef>
                <a:spcAft>
                  <a:spcPts val="0"/>
                </a:spcAft>
                <a:buNone/>
              </a:pPr>
              <a:r>
                <a:rPr lang="en" sz="1200">
                  <a:solidFill>
                    <a:srgbClr val="FFFFFF"/>
                  </a:solidFill>
                </a:rPr>
                <a:t>March 2012</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41" name="Google Shape;141;p18"/>
            <p:cNvCxnSpPr/>
            <p:nvPr/>
          </p:nvCxnSpPr>
          <p:spPr>
            <a:xfrm rot="10800000">
              <a:off x="5558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2" name="Google Shape;142;p18"/>
          <p:cNvGrpSpPr/>
          <p:nvPr/>
        </p:nvGrpSpPr>
        <p:grpSpPr>
          <a:xfrm>
            <a:off x="6198325" y="2077547"/>
            <a:ext cx="1408800" cy="643719"/>
            <a:chOff x="6150325" y="1878672"/>
            <a:chExt cx="1408800" cy="643719"/>
          </a:xfrm>
        </p:grpSpPr>
        <p:sp>
          <p:nvSpPr>
            <p:cNvPr id="143" name="Google Shape;143;p18"/>
            <p:cNvSpPr txBox="1"/>
            <p:nvPr/>
          </p:nvSpPr>
          <p:spPr>
            <a:xfrm>
              <a:off x="6150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Spring Boot</a:t>
              </a:r>
              <a:endParaRPr sz="1200">
                <a:solidFill>
                  <a:srgbClr val="FFFFFF"/>
                </a:solidFill>
              </a:endParaRPr>
            </a:p>
            <a:p>
              <a:pPr indent="0" lvl="0" marL="0" rtl="0" algn="ctr">
                <a:spcBef>
                  <a:spcPts val="0"/>
                </a:spcBef>
                <a:spcAft>
                  <a:spcPts val="0"/>
                </a:spcAft>
                <a:buClr>
                  <a:srgbClr val="000000"/>
                </a:buClr>
                <a:buSzPts val="1100"/>
                <a:buFont typeface="Arial"/>
                <a:buNone/>
              </a:pPr>
              <a:r>
                <a:rPr lang="en" sz="1200">
                  <a:solidFill>
                    <a:srgbClr val="FFFFFF"/>
                  </a:solidFill>
                </a:rPr>
                <a:t>Sept 2013</a:t>
              </a:r>
              <a:endParaRPr sz="1200">
                <a:solidFill>
                  <a:srgbClr val="FFFFFF"/>
                </a:solidFill>
              </a:endParaRPr>
            </a:p>
          </p:txBody>
        </p:sp>
        <p:cxnSp>
          <p:nvCxnSpPr>
            <p:cNvPr id="144" name="Google Shape;144;p18"/>
            <p:cNvCxnSpPr/>
            <p:nvPr/>
          </p:nvCxnSpPr>
          <p:spPr>
            <a:xfrm rot="10800000">
              <a:off x="6853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5" name="Google Shape;145;p18"/>
          <p:cNvGrpSpPr/>
          <p:nvPr/>
        </p:nvGrpSpPr>
        <p:grpSpPr>
          <a:xfrm>
            <a:off x="6903000" y="2676266"/>
            <a:ext cx="1357800" cy="1086984"/>
            <a:chOff x="6855000" y="2477391"/>
            <a:chExt cx="1357800" cy="1086984"/>
          </a:xfrm>
        </p:grpSpPr>
        <p:sp>
          <p:nvSpPr>
            <p:cNvPr id="146" name="Google Shape;146;p18"/>
            <p:cNvSpPr txBox="1"/>
            <p:nvPr/>
          </p:nvSpPr>
          <p:spPr>
            <a:xfrm>
              <a:off x="6855000" y="2588175"/>
              <a:ext cx="13578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5"/>
                </a:rPr>
                <a:t>Microservices</a:t>
              </a:r>
              <a:endParaRPr sz="1200">
                <a:solidFill>
                  <a:srgbClr val="FFFFFF"/>
                </a:solidFill>
              </a:endParaRPr>
            </a:p>
            <a:p>
              <a:pPr indent="0" lvl="0" marL="0" rtl="0" algn="ctr">
                <a:spcBef>
                  <a:spcPts val="0"/>
                </a:spcBef>
                <a:spcAft>
                  <a:spcPts val="0"/>
                </a:spcAft>
                <a:buNone/>
              </a:pPr>
              <a:r>
                <a:rPr lang="en" sz="1200" u="sng">
                  <a:solidFill>
                    <a:srgbClr val="FFFFFF"/>
                  </a:solidFill>
                  <a:hlinkClick r:id="rId6"/>
                </a:rPr>
                <a:t>Defined</a:t>
              </a:r>
              <a:endParaRPr sz="1200">
                <a:solidFill>
                  <a:srgbClr val="FFFFFF"/>
                </a:solidFill>
              </a:endParaRPr>
            </a:p>
            <a:p>
              <a:pPr indent="0" lvl="0" marL="0" rtl="0" algn="ctr">
                <a:spcBef>
                  <a:spcPts val="0"/>
                </a:spcBef>
                <a:spcAft>
                  <a:spcPts val="0"/>
                </a:spcAft>
                <a:buNone/>
              </a:pPr>
              <a:r>
                <a:rPr lang="en" sz="1200">
                  <a:solidFill>
                    <a:srgbClr val="FFFFFF"/>
                  </a:solidFill>
                </a:rPr>
                <a:t>Thoughtworks</a:t>
              </a:r>
              <a:endParaRPr sz="1200">
                <a:solidFill>
                  <a:srgbClr val="FFFFFF"/>
                </a:solidFill>
              </a:endParaRPr>
            </a:p>
            <a:p>
              <a:pPr indent="0" lvl="0" marL="0" rtl="0" algn="ctr">
                <a:spcBef>
                  <a:spcPts val="0"/>
                </a:spcBef>
                <a:spcAft>
                  <a:spcPts val="0"/>
                </a:spcAft>
                <a:buNone/>
              </a:pPr>
              <a:r>
                <a:rPr lang="en" sz="1200">
                  <a:solidFill>
                    <a:srgbClr val="FFFFFF"/>
                  </a:solidFill>
                </a:rPr>
                <a:t>Fowler, Lewis</a:t>
              </a:r>
              <a:endParaRPr sz="1200">
                <a:solidFill>
                  <a:srgbClr val="FFFFFF"/>
                </a:solidFill>
              </a:endParaRPr>
            </a:p>
            <a:p>
              <a:pPr indent="0" lvl="0" marL="0" rtl="0" algn="ctr">
                <a:spcBef>
                  <a:spcPts val="0"/>
                </a:spcBef>
                <a:spcAft>
                  <a:spcPts val="0"/>
                </a:spcAft>
                <a:buNone/>
              </a:pPr>
              <a:r>
                <a:rPr lang="en" sz="1200">
                  <a:solidFill>
                    <a:srgbClr val="FFFFFF"/>
                  </a:solidFill>
                </a:rPr>
                <a:t>March 2014</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cxnSp>
          <p:nvCxnSpPr>
            <p:cNvPr id="147" name="Google Shape;147;p18"/>
            <p:cNvCxnSpPr/>
            <p:nvPr/>
          </p:nvCxnSpPr>
          <p:spPr>
            <a:xfrm rot="10800000">
              <a:off x="74634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48" name="Google Shape;148;p18"/>
          <p:cNvGrpSpPr/>
          <p:nvPr/>
        </p:nvGrpSpPr>
        <p:grpSpPr>
          <a:xfrm>
            <a:off x="7341325" y="2077547"/>
            <a:ext cx="1408800" cy="643719"/>
            <a:chOff x="7293325" y="1878672"/>
            <a:chExt cx="1408800" cy="643719"/>
          </a:xfrm>
        </p:grpSpPr>
        <p:sp>
          <p:nvSpPr>
            <p:cNvPr id="149" name="Google Shape;149;p18"/>
            <p:cNvSpPr txBox="1"/>
            <p:nvPr/>
          </p:nvSpPr>
          <p:spPr>
            <a:xfrm>
              <a:off x="729332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Kubernetes</a:t>
              </a:r>
              <a:endParaRPr sz="1200">
                <a:solidFill>
                  <a:srgbClr val="FFFFFF"/>
                </a:solidFill>
              </a:endParaRPr>
            </a:p>
            <a:p>
              <a:pPr indent="0" lvl="0" marL="0" rtl="0" algn="ctr">
                <a:spcBef>
                  <a:spcPts val="0"/>
                </a:spcBef>
                <a:spcAft>
                  <a:spcPts val="0"/>
                </a:spcAft>
                <a:buNone/>
              </a:pPr>
              <a:r>
                <a:rPr lang="en" sz="1200">
                  <a:solidFill>
                    <a:srgbClr val="FFFFFF"/>
                  </a:solidFill>
                </a:rPr>
                <a:t>June 2014</a:t>
              </a:r>
              <a:endParaRPr sz="1200">
                <a:solidFill>
                  <a:srgbClr val="FFFFFF"/>
                </a:solidFill>
              </a:endParaRPr>
            </a:p>
          </p:txBody>
        </p:sp>
        <p:cxnSp>
          <p:nvCxnSpPr>
            <p:cNvPr id="150" name="Google Shape;150;p18"/>
            <p:cNvCxnSpPr/>
            <p:nvPr/>
          </p:nvCxnSpPr>
          <p:spPr>
            <a:xfrm rot="10800000">
              <a:off x="79968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51" name="Google Shape;151;p18"/>
          <p:cNvGrpSpPr/>
          <p:nvPr/>
        </p:nvGrpSpPr>
        <p:grpSpPr>
          <a:xfrm>
            <a:off x="2082575" y="2077547"/>
            <a:ext cx="1408800" cy="643719"/>
            <a:chOff x="2034575" y="1878672"/>
            <a:chExt cx="1408800" cy="643719"/>
          </a:xfrm>
        </p:grpSpPr>
        <p:sp>
          <p:nvSpPr>
            <p:cNvPr id="152" name="Google Shape;152;p18"/>
            <p:cNvSpPr txBox="1"/>
            <p:nvPr/>
          </p:nvSpPr>
          <p:spPr>
            <a:xfrm>
              <a:off x="2034575" y="1878672"/>
              <a:ext cx="14088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Java EE6</a:t>
              </a:r>
              <a:endParaRPr sz="1200">
                <a:solidFill>
                  <a:srgbClr val="FFFFFF"/>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53" name="Google Shape;153;p18"/>
            <p:cNvCxnSpPr/>
            <p:nvPr/>
          </p:nvCxnSpPr>
          <p:spPr>
            <a:xfrm rot="10800000">
              <a:off x="2739075" y="23249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54" name="Google Shape;154;p18"/>
          <p:cNvGrpSpPr/>
          <p:nvPr/>
        </p:nvGrpSpPr>
        <p:grpSpPr>
          <a:xfrm>
            <a:off x="2194092" y="2676266"/>
            <a:ext cx="788400" cy="549384"/>
            <a:chOff x="2146092" y="2477391"/>
            <a:chExt cx="788400" cy="549384"/>
          </a:xfrm>
        </p:grpSpPr>
        <p:sp>
          <p:nvSpPr>
            <p:cNvPr id="155" name="Google Shape;155;p18"/>
            <p:cNvSpPr txBox="1"/>
            <p:nvPr/>
          </p:nvSpPr>
          <p:spPr>
            <a:xfrm>
              <a:off x="2146092" y="2588175"/>
              <a:ext cx="7884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DevOps</a:t>
              </a:r>
              <a:endParaRPr sz="1200">
                <a:solidFill>
                  <a:srgbClr val="FFFFFF"/>
                </a:solidFill>
              </a:endParaRPr>
            </a:p>
            <a:p>
              <a:pPr indent="0" lvl="0" marL="0" rtl="0" algn="ctr">
                <a:spcBef>
                  <a:spcPts val="0"/>
                </a:spcBef>
                <a:spcAft>
                  <a:spcPts val="0"/>
                </a:spcAft>
                <a:buNone/>
              </a:pPr>
              <a:r>
                <a:rPr lang="en" sz="1200">
                  <a:solidFill>
                    <a:srgbClr val="FFFFFF"/>
                  </a:solidFill>
                </a:rPr>
                <a:t>2009</a:t>
              </a:r>
              <a:endParaRPr sz="1200">
                <a:solidFill>
                  <a:srgbClr val="FFFFFF"/>
                </a:solidFill>
              </a:endParaRPr>
            </a:p>
          </p:txBody>
        </p:sp>
        <p:cxnSp>
          <p:nvCxnSpPr>
            <p:cNvPr id="156" name="Google Shape;156;p18"/>
            <p:cNvCxnSpPr/>
            <p:nvPr/>
          </p:nvCxnSpPr>
          <p:spPr>
            <a:xfrm rot="10800000">
              <a:off x="2586675" y="2477391"/>
              <a:ext cx="0" cy="197400"/>
            </a:xfrm>
            <a:prstGeom prst="straightConnector1">
              <a:avLst/>
            </a:prstGeom>
            <a:noFill/>
            <a:ln cap="flat" cmpd="sng" w="28575">
              <a:solidFill>
                <a:srgbClr val="FFFFFF"/>
              </a:solidFill>
              <a:prstDash val="solid"/>
              <a:round/>
              <a:headEnd len="med" w="med" type="none"/>
              <a:tailEnd len="med" w="med" type="none"/>
            </a:ln>
          </p:spPr>
        </p:cxnSp>
      </p:grpSp>
      <p:grpSp>
        <p:nvGrpSpPr>
          <p:cNvPr id="157" name="Google Shape;157;p18"/>
          <p:cNvGrpSpPr/>
          <p:nvPr/>
        </p:nvGrpSpPr>
        <p:grpSpPr>
          <a:xfrm>
            <a:off x="5849600" y="2676266"/>
            <a:ext cx="1195500" cy="1097959"/>
            <a:chOff x="848600" y="2477391"/>
            <a:chExt cx="1195500" cy="1097959"/>
          </a:xfrm>
        </p:grpSpPr>
        <p:sp>
          <p:nvSpPr>
            <p:cNvPr id="158" name="Google Shape;158;p18"/>
            <p:cNvSpPr txBox="1"/>
            <p:nvPr/>
          </p:nvSpPr>
          <p:spPr>
            <a:xfrm>
              <a:off x="848600" y="2599150"/>
              <a:ext cx="1195500" cy="9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FFFFFF"/>
                  </a:solidFill>
                  <a:hlinkClick r:id="rId7"/>
                </a:rPr>
                <a:t>Docker</a:t>
              </a:r>
              <a:endParaRPr sz="1200">
                <a:solidFill>
                  <a:srgbClr val="FFFFFF"/>
                </a:solidFill>
              </a:endParaRPr>
            </a:p>
            <a:p>
              <a:pPr indent="0" lvl="0" marL="0" rtl="0" algn="ctr">
                <a:spcBef>
                  <a:spcPts val="0"/>
                </a:spcBef>
                <a:spcAft>
                  <a:spcPts val="0"/>
                </a:spcAft>
                <a:buNone/>
              </a:pPr>
              <a:r>
                <a:rPr lang="en" sz="1200">
                  <a:solidFill>
                    <a:srgbClr val="FFFFFF"/>
                  </a:solidFill>
                </a:rPr>
                <a:t>March</a:t>
              </a:r>
              <a:endParaRPr sz="1200">
                <a:solidFill>
                  <a:srgbClr val="FFFFFF"/>
                </a:solidFill>
              </a:endParaRPr>
            </a:p>
            <a:p>
              <a:pPr indent="0" lvl="0" marL="0" rtl="0" algn="ctr">
                <a:spcBef>
                  <a:spcPts val="0"/>
                </a:spcBef>
                <a:spcAft>
                  <a:spcPts val="0"/>
                </a:spcAft>
                <a:buNone/>
              </a:pPr>
              <a:r>
                <a:rPr lang="en" sz="1200">
                  <a:solidFill>
                    <a:srgbClr val="FFFFFF"/>
                  </a:solidFill>
                </a:rPr>
                <a:t>2013</a:t>
              </a:r>
              <a:endParaRPr sz="1200">
                <a:solidFill>
                  <a:srgbClr val="FFFFFF"/>
                </a:solidFill>
              </a:endParaRPr>
            </a:p>
          </p:txBody>
        </p:sp>
        <p:cxnSp>
          <p:nvCxnSpPr>
            <p:cNvPr id="159" name="Google Shape;159;p18"/>
            <p:cNvCxnSpPr/>
            <p:nvPr/>
          </p:nvCxnSpPr>
          <p:spPr>
            <a:xfrm rot="10800000">
              <a:off x="1443675" y="2477391"/>
              <a:ext cx="0" cy="197400"/>
            </a:xfrm>
            <a:prstGeom prst="straightConnector1">
              <a:avLst/>
            </a:prstGeom>
            <a:noFill/>
            <a:ln cap="flat" cmpd="sng" w="28575">
              <a:solidFill>
                <a:srgbClr val="FFFFFF"/>
              </a:solidFill>
              <a:prstDash val="solid"/>
              <a:round/>
              <a:headEnd len="med" w="med" type="none"/>
              <a:tailEnd len="med" w="med" type="none"/>
            </a:ln>
          </p:spPr>
        </p:cxn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201" name="Shape 1201"/>
        <p:cNvGrpSpPr/>
        <p:nvPr/>
      </p:nvGrpSpPr>
      <p:grpSpPr>
        <a:xfrm>
          <a:off x="0" y="0"/>
          <a:ext cx="0" cy="0"/>
          <a:chOff x="0" y="0"/>
          <a:chExt cx="0" cy="0"/>
        </a:xfrm>
      </p:grpSpPr>
      <p:sp>
        <p:nvSpPr>
          <p:cNvPr id="1202" name="Google Shape;1202;p72"/>
          <p:cNvSpPr txBox="1"/>
          <p:nvPr>
            <p:ph type="title"/>
          </p:nvPr>
        </p:nvSpPr>
        <p:spPr>
          <a:xfrm>
            <a:off x="320250" y="25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Gateway / Perimeter security</a:t>
            </a:r>
            <a:endParaRPr/>
          </a:p>
        </p:txBody>
      </p:sp>
      <p:sp>
        <p:nvSpPr>
          <p:cNvPr id="1203" name="Google Shape;1203;p72"/>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2"/>
          <p:cNvSpPr txBox="1"/>
          <p:nvPr>
            <p:ph idx="1" type="body"/>
          </p:nvPr>
        </p:nvSpPr>
        <p:spPr>
          <a:xfrm>
            <a:off x="320250" y="1385525"/>
            <a:ext cx="8520600" cy="3481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Requests are authenticated and authorized by the gateway</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The public LB cannot send request to apps directly</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Apps trust all traffic they receive by assumption</a:t>
            </a:r>
            <a:endParaRPr sz="1600">
              <a:solidFill>
                <a:srgbClr val="384B66"/>
              </a:solidFill>
              <a:latin typeface="Varela Round"/>
              <a:ea typeface="Varela Round"/>
              <a:cs typeface="Varela Round"/>
              <a:sym typeface="Varela Round"/>
            </a:endParaRPr>
          </a:p>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Pros</a:t>
            </a:r>
            <a:endParaRPr b="1" sz="1600">
              <a:solidFill>
                <a:srgbClr val="384B66"/>
              </a:solidFill>
              <a:latin typeface="Varela Round"/>
              <a:ea typeface="Varela Round"/>
              <a:cs typeface="Varela Round"/>
              <a:sym typeface="Varela Round"/>
            </a:endParaRPr>
          </a:p>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Network setup can virtually guarantee assumptions</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Apps have stateless security </a:t>
            </a:r>
            <a:endParaRPr sz="1600">
              <a:solidFill>
                <a:srgbClr val="384B66"/>
              </a:solidFill>
              <a:latin typeface="Varela Round"/>
              <a:ea typeface="Varela Round"/>
              <a:cs typeface="Varela Round"/>
              <a:sym typeface="Varela Round"/>
            </a:endParaRPr>
          </a:p>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Cons</a:t>
            </a:r>
            <a:endParaRPr b="1"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Does noting for internal threats</a:t>
            </a:r>
            <a:endParaRPr>
              <a:solidFill>
                <a:srgbClr val="384B66"/>
              </a:solidFill>
              <a:latin typeface="Varela Round"/>
              <a:ea typeface="Varela Round"/>
              <a:cs typeface="Varela Round"/>
              <a:sym typeface="Varela Rou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208" name="Shape 1208"/>
        <p:cNvGrpSpPr/>
        <p:nvPr/>
      </p:nvGrpSpPr>
      <p:grpSpPr>
        <a:xfrm>
          <a:off x="0" y="0"/>
          <a:ext cx="0" cy="0"/>
          <a:chOff x="0" y="0"/>
          <a:chExt cx="0" cy="0"/>
        </a:xfrm>
      </p:grpSpPr>
      <p:sp>
        <p:nvSpPr>
          <p:cNvPr id="1209" name="Google Shape;1209;p73"/>
          <p:cNvSpPr txBox="1"/>
          <p:nvPr>
            <p:ph type="title"/>
          </p:nvPr>
        </p:nvSpPr>
        <p:spPr>
          <a:xfrm>
            <a:off x="320250" y="25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 Central Auth DB</a:t>
            </a:r>
            <a:endParaRPr/>
          </a:p>
        </p:txBody>
      </p:sp>
      <p:sp>
        <p:nvSpPr>
          <p:cNvPr id="1210" name="Google Shape;1210;p73"/>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3"/>
          <p:cNvSpPr txBox="1"/>
          <p:nvPr>
            <p:ph idx="1" type="body"/>
          </p:nvPr>
        </p:nvSpPr>
        <p:spPr>
          <a:xfrm>
            <a:off x="320250" y="1385525"/>
            <a:ext cx="8520600" cy="3481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All apps get to do authentication and authorization themselves</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Credentials are verified against a central DB</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Basic credentials are passed along in every request</a:t>
            </a:r>
            <a:endParaRPr sz="1600">
              <a:solidFill>
                <a:srgbClr val="384B66"/>
              </a:solidFill>
              <a:latin typeface="Varela Round"/>
              <a:ea typeface="Varela Round"/>
              <a:cs typeface="Varela Round"/>
              <a:sym typeface="Varela Round"/>
            </a:endParaRPr>
          </a:p>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Pros</a:t>
            </a:r>
            <a:endParaRPr b="1" sz="1600">
              <a:solidFill>
                <a:srgbClr val="384B66"/>
              </a:solidFill>
              <a:latin typeface="Varela Round"/>
              <a:ea typeface="Varela Round"/>
              <a:cs typeface="Varela Round"/>
              <a:sym typeface="Varela Round"/>
            </a:endParaRPr>
          </a:p>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Stateless - authenticate every time</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Central user store </a:t>
            </a:r>
            <a:endParaRPr sz="1600">
              <a:solidFill>
                <a:srgbClr val="384B66"/>
              </a:solidFill>
              <a:latin typeface="Varela Round"/>
              <a:ea typeface="Varela Round"/>
              <a:cs typeface="Varela Round"/>
              <a:sym typeface="Varela Round"/>
            </a:endParaRPr>
          </a:p>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Cons</a:t>
            </a:r>
            <a:endParaRPr b="1"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Auth DB is hit every request</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DB lookup logic needs to be implemented everywhere</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User’s credentials can unlock all functionality</a:t>
            </a:r>
            <a:endParaRPr sz="1600">
              <a:solidFill>
                <a:srgbClr val="384B66"/>
              </a:solidFill>
              <a:latin typeface="Varela Round"/>
              <a:ea typeface="Varela Round"/>
              <a:cs typeface="Varela Round"/>
              <a:sym typeface="Varela Roun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215" name="Shape 1215"/>
        <p:cNvGrpSpPr/>
        <p:nvPr/>
      </p:nvGrpSpPr>
      <p:grpSpPr>
        <a:xfrm>
          <a:off x="0" y="0"/>
          <a:ext cx="0" cy="0"/>
          <a:chOff x="0" y="0"/>
          <a:chExt cx="0" cy="0"/>
        </a:xfrm>
      </p:grpSpPr>
      <p:sp>
        <p:nvSpPr>
          <p:cNvPr id="1216" name="Google Shape;1216;p74"/>
          <p:cNvSpPr txBox="1"/>
          <p:nvPr>
            <p:ph type="title"/>
          </p:nvPr>
        </p:nvSpPr>
        <p:spPr>
          <a:xfrm>
            <a:off x="320250" y="25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Sessions everywhere</a:t>
            </a:r>
            <a:endParaRPr/>
          </a:p>
        </p:txBody>
      </p:sp>
      <p:sp>
        <p:nvSpPr>
          <p:cNvPr id="1217" name="Google Shape;1217;p74"/>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4"/>
          <p:cNvSpPr txBox="1"/>
          <p:nvPr>
            <p:ph idx="1" type="body"/>
          </p:nvPr>
        </p:nvSpPr>
        <p:spPr>
          <a:xfrm>
            <a:off x="320250" y="1385525"/>
            <a:ext cx="8520600" cy="3481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Same as before but each app gets to maintain a session with the client device</a:t>
            </a:r>
            <a:endParaRPr sz="1600">
              <a:solidFill>
                <a:srgbClr val="384B66"/>
              </a:solidFill>
              <a:latin typeface="Varela Round"/>
              <a:ea typeface="Varela Round"/>
              <a:cs typeface="Varela Round"/>
              <a:sym typeface="Varela Round"/>
            </a:endParaRPr>
          </a:p>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Pros</a:t>
            </a:r>
            <a:endParaRPr b="1" sz="1600">
              <a:solidFill>
                <a:srgbClr val="384B66"/>
              </a:solidFill>
              <a:latin typeface="Varela Round"/>
              <a:ea typeface="Varela Round"/>
              <a:cs typeface="Varela Round"/>
              <a:sym typeface="Varela Round"/>
            </a:endParaRPr>
          </a:p>
          <a:p>
            <a:pPr indent="-330200" lvl="0" marL="457200" rtl="0" algn="l">
              <a:lnSpc>
                <a:spcPct val="15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Auth DB is hit once per session</a:t>
            </a:r>
            <a:endParaRPr sz="1600">
              <a:solidFill>
                <a:srgbClr val="384B66"/>
              </a:solidFill>
              <a:latin typeface="Varela Round"/>
              <a:ea typeface="Varela Round"/>
              <a:cs typeface="Varela Round"/>
              <a:sym typeface="Varela Round"/>
            </a:endParaRPr>
          </a:p>
          <a:p>
            <a:pPr indent="0" lvl="0" marL="0" rtl="0" algn="l">
              <a:lnSpc>
                <a:spcPct val="100000"/>
              </a:lnSpc>
              <a:spcBef>
                <a:spcPts val="0"/>
              </a:spcBef>
              <a:spcAft>
                <a:spcPts val="0"/>
              </a:spcAft>
              <a:buNone/>
            </a:pPr>
            <a:r>
              <a:rPr b="1" lang="en" sz="1600">
                <a:solidFill>
                  <a:srgbClr val="384B66"/>
                </a:solidFill>
                <a:latin typeface="Varela Round"/>
                <a:ea typeface="Varela Round"/>
                <a:cs typeface="Varela Round"/>
                <a:sym typeface="Varela Round"/>
              </a:rPr>
              <a:t>Cons</a:t>
            </a:r>
            <a:endParaRPr b="1"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Hard to manage all the sessions </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No single sign on </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DB lookup logic needs to be implemented everywhere</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User’s credentials can unlock all functionality</a:t>
            </a:r>
            <a:endParaRPr sz="1600">
              <a:solidFill>
                <a:srgbClr val="384B66"/>
              </a:solidFill>
              <a:latin typeface="Varela Round"/>
              <a:ea typeface="Varela Round"/>
              <a:cs typeface="Varela Round"/>
              <a:sym typeface="Varela Roun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222" name="Shape 1222"/>
        <p:cNvGrpSpPr/>
        <p:nvPr/>
      </p:nvGrpSpPr>
      <p:grpSpPr>
        <a:xfrm>
          <a:off x="0" y="0"/>
          <a:ext cx="0" cy="0"/>
          <a:chOff x="0" y="0"/>
          <a:chExt cx="0" cy="0"/>
        </a:xfrm>
      </p:grpSpPr>
      <p:sp>
        <p:nvSpPr>
          <p:cNvPr id="1223" name="Google Shape;1223;p75"/>
          <p:cNvSpPr txBox="1"/>
          <p:nvPr>
            <p:ph type="title"/>
          </p:nvPr>
        </p:nvSpPr>
        <p:spPr>
          <a:xfrm>
            <a:off x="320250" y="25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Tokens</a:t>
            </a:r>
            <a:endParaRPr/>
          </a:p>
        </p:txBody>
      </p:sp>
      <p:sp>
        <p:nvSpPr>
          <p:cNvPr id="1224" name="Google Shape;1224;p75"/>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5"/>
          <p:cNvSpPr txBox="1"/>
          <p:nvPr>
            <p:ph idx="1" type="body"/>
          </p:nvPr>
        </p:nvSpPr>
        <p:spPr>
          <a:xfrm>
            <a:off x="320250" y="1385525"/>
            <a:ext cx="8520600" cy="3481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Username and password is exchanged for a token at a centralized auth server</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Apps validate the token for each request by hitting the auth server</a:t>
            </a:r>
            <a:endParaRPr sz="1600">
              <a:solidFill>
                <a:srgbClr val="384B66"/>
              </a:solidFill>
              <a:latin typeface="Varela Round"/>
              <a:ea typeface="Varela Round"/>
              <a:cs typeface="Varela Round"/>
              <a:sym typeface="Varela Round"/>
            </a:endParaRPr>
          </a:p>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Pros</a:t>
            </a:r>
            <a:endParaRPr b="1" sz="1600">
              <a:solidFill>
                <a:srgbClr val="384B66"/>
              </a:solidFill>
              <a:latin typeface="Varela Round"/>
              <a:ea typeface="Varela Round"/>
              <a:cs typeface="Varela Round"/>
              <a:sym typeface="Varela Round"/>
            </a:endParaRPr>
          </a:p>
          <a:p>
            <a:pPr indent="-330200" lvl="0" marL="457200" rtl="0" algn="l">
              <a:lnSpc>
                <a:spcPct val="15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App don’t see user credentials</a:t>
            </a:r>
            <a:endParaRPr sz="1600">
              <a:solidFill>
                <a:srgbClr val="384B66"/>
              </a:solidFill>
              <a:latin typeface="Varela Round"/>
              <a:ea typeface="Varela Round"/>
              <a:cs typeface="Varela Round"/>
              <a:sym typeface="Varela Round"/>
            </a:endParaRPr>
          </a:p>
          <a:p>
            <a:pPr indent="0" lvl="0" marL="0" rtl="0" algn="l">
              <a:lnSpc>
                <a:spcPct val="100000"/>
              </a:lnSpc>
              <a:spcBef>
                <a:spcPts val="0"/>
              </a:spcBef>
              <a:spcAft>
                <a:spcPts val="0"/>
              </a:spcAft>
              <a:buNone/>
            </a:pPr>
            <a:r>
              <a:rPr b="1" lang="en" sz="1600">
                <a:solidFill>
                  <a:srgbClr val="384B66"/>
                </a:solidFill>
                <a:latin typeface="Varela Round"/>
                <a:ea typeface="Varela Round"/>
                <a:cs typeface="Varela Round"/>
                <a:sym typeface="Varela Round"/>
              </a:rPr>
              <a:t>Cons</a:t>
            </a:r>
            <a:endParaRPr b="1"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Auth server bottleneck</a:t>
            </a:r>
            <a:r>
              <a:rPr lang="en" sz="1600">
                <a:solidFill>
                  <a:srgbClr val="384B66"/>
                </a:solidFill>
                <a:latin typeface="Varela Round"/>
                <a:ea typeface="Varela Round"/>
                <a:cs typeface="Varela Round"/>
                <a:sym typeface="Varela Round"/>
              </a:rPr>
              <a:t> </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Token provides all or nothing access</a:t>
            </a:r>
            <a:endParaRPr sz="1600">
              <a:solidFill>
                <a:srgbClr val="384B66"/>
              </a:solidFill>
              <a:latin typeface="Varela Round"/>
              <a:ea typeface="Varela Round"/>
              <a:cs typeface="Varela Round"/>
              <a:sym typeface="Varela Roun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1229" name="Shape 1229"/>
        <p:cNvGrpSpPr/>
        <p:nvPr/>
      </p:nvGrpSpPr>
      <p:grpSpPr>
        <a:xfrm>
          <a:off x="0" y="0"/>
          <a:ext cx="0" cy="0"/>
          <a:chOff x="0" y="0"/>
          <a:chExt cx="0" cy="0"/>
        </a:xfrm>
      </p:grpSpPr>
      <p:sp>
        <p:nvSpPr>
          <p:cNvPr id="1230" name="Google Shape;1230;p76"/>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4B66"/>
                </a:solidFill>
              </a:rPr>
              <a:t>Microservices </a:t>
            </a:r>
            <a:endParaRPr b="1">
              <a:solidFill>
                <a:srgbClr val="384B66"/>
              </a:solidFill>
            </a:endParaRPr>
          </a:p>
          <a:p>
            <a:pPr indent="0" lvl="0" marL="0" rtl="0" algn="l">
              <a:spcBef>
                <a:spcPts val="0"/>
              </a:spcBef>
              <a:spcAft>
                <a:spcPts val="0"/>
              </a:spcAft>
              <a:buNone/>
            </a:pPr>
            <a:r>
              <a:rPr lang="en" sz="3000">
                <a:solidFill>
                  <a:srgbClr val="384B66"/>
                </a:solidFill>
              </a:rPr>
              <a:t>Security Concerns</a:t>
            </a:r>
            <a:endParaRPr sz="2400">
              <a:solidFill>
                <a:srgbClr val="384B66"/>
              </a:solidFill>
            </a:endParaRPr>
          </a:p>
          <a:p>
            <a:pPr indent="0" lvl="0" marL="0" rtl="0" algn="l">
              <a:spcBef>
                <a:spcPts val="0"/>
              </a:spcBef>
              <a:spcAft>
                <a:spcPts val="0"/>
              </a:spcAft>
              <a:buNone/>
            </a:pPr>
            <a:r>
              <a:t/>
            </a:r>
            <a:endParaRPr>
              <a:solidFill>
                <a:srgbClr val="384B66"/>
              </a:solidFill>
            </a:endParaRPr>
          </a:p>
        </p:txBody>
      </p:sp>
      <p:sp>
        <p:nvSpPr>
          <p:cNvPr id="1231" name="Google Shape;1231;p76"/>
          <p:cNvSpPr/>
          <p:nvPr/>
        </p:nvSpPr>
        <p:spPr>
          <a:xfrm>
            <a:off x="4506794" y="-19777"/>
            <a:ext cx="4655400" cy="5196300"/>
          </a:xfrm>
          <a:prstGeom prst="rect">
            <a:avLst/>
          </a:prstGeom>
          <a:solidFill>
            <a:srgbClr val="384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6"/>
          <p:cNvSpPr txBox="1"/>
          <p:nvPr>
            <p:ph idx="2" type="body"/>
          </p:nvPr>
        </p:nvSpPr>
        <p:spPr>
          <a:xfrm>
            <a:off x="4658525" y="724200"/>
            <a:ext cx="44151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Central user store bottleneck</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Single Sign On </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Statelessness </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User credentials</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Fine grained authorization</a:t>
            </a:r>
            <a:endParaRPr>
              <a:solidFill>
                <a:srgbClr val="C5C5CC"/>
              </a:solidFill>
              <a:latin typeface="Varela Round"/>
              <a:ea typeface="Varela Round"/>
              <a:cs typeface="Varela Round"/>
              <a:sym typeface="Varela Round"/>
            </a:endParaRPr>
          </a:p>
          <a:p>
            <a:pPr indent="-342900" lvl="0" marL="457200" rtl="0" algn="l">
              <a:spcBef>
                <a:spcPts val="0"/>
              </a:spcBef>
              <a:spcAft>
                <a:spcPts val="0"/>
              </a:spcAft>
              <a:buClr>
                <a:srgbClr val="C5C5CC"/>
              </a:buClr>
              <a:buSzPts val="1800"/>
              <a:buFont typeface="Varela Round"/>
              <a:buChar char="●"/>
            </a:pPr>
            <a:r>
              <a:rPr lang="en">
                <a:solidFill>
                  <a:srgbClr val="C5C5CC"/>
                </a:solidFill>
                <a:latin typeface="Varela Round"/>
                <a:ea typeface="Varela Round"/>
                <a:cs typeface="Varela Round"/>
                <a:sym typeface="Varela Round"/>
              </a:rPr>
              <a:t>Interoperability with non browser </a:t>
            </a:r>
            <a:endParaRPr>
              <a:solidFill>
                <a:srgbClr val="C5C5CC"/>
              </a:solidFill>
              <a:latin typeface="Varela Round"/>
              <a:ea typeface="Varela Round"/>
              <a:cs typeface="Varela Round"/>
              <a:sym typeface="Varela Roun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236" name="Shape 1236"/>
        <p:cNvGrpSpPr/>
        <p:nvPr/>
      </p:nvGrpSpPr>
      <p:grpSpPr>
        <a:xfrm>
          <a:off x="0" y="0"/>
          <a:ext cx="0" cy="0"/>
          <a:chOff x="0" y="0"/>
          <a:chExt cx="0" cy="0"/>
        </a:xfrm>
      </p:grpSpPr>
      <p:sp>
        <p:nvSpPr>
          <p:cNvPr id="1237" name="Google Shape;1237;p77"/>
          <p:cNvSpPr txBox="1"/>
          <p:nvPr>
            <p:ph type="title"/>
          </p:nvPr>
        </p:nvSpPr>
        <p:spPr>
          <a:xfrm>
            <a:off x="320250" y="25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JWT Token</a:t>
            </a:r>
            <a:endParaRPr/>
          </a:p>
        </p:txBody>
      </p:sp>
      <p:sp>
        <p:nvSpPr>
          <p:cNvPr id="1238" name="Google Shape;1238;p77"/>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9" name="Google Shape;1239;p77"/>
          <p:cNvPicPr preferRelativeResize="0"/>
          <p:nvPr/>
        </p:nvPicPr>
        <p:blipFill>
          <a:blip r:embed="rId3">
            <a:alphaModFix/>
          </a:blip>
          <a:stretch>
            <a:fillRect/>
          </a:stretch>
        </p:blipFill>
        <p:spPr>
          <a:xfrm>
            <a:off x="5013900" y="1158025"/>
            <a:ext cx="3387951" cy="3845301"/>
          </a:xfrm>
          <a:prstGeom prst="rect">
            <a:avLst/>
          </a:prstGeom>
          <a:noFill/>
          <a:ln>
            <a:noFill/>
          </a:ln>
        </p:spPr>
      </p:pic>
      <p:pic>
        <p:nvPicPr>
          <p:cNvPr id="1240" name="Google Shape;1240;p77"/>
          <p:cNvPicPr preferRelativeResize="0"/>
          <p:nvPr/>
        </p:nvPicPr>
        <p:blipFill>
          <a:blip r:embed="rId4">
            <a:alphaModFix/>
          </a:blip>
          <a:stretch>
            <a:fillRect/>
          </a:stretch>
        </p:blipFill>
        <p:spPr>
          <a:xfrm>
            <a:off x="393098" y="1051213"/>
            <a:ext cx="3879449" cy="40589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244" name="Shape 1244"/>
        <p:cNvGrpSpPr/>
        <p:nvPr/>
      </p:nvGrpSpPr>
      <p:grpSpPr>
        <a:xfrm>
          <a:off x="0" y="0"/>
          <a:ext cx="0" cy="0"/>
          <a:chOff x="0" y="0"/>
          <a:chExt cx="0" cy="0"/>
        </a:xfrm>
      </p:grpSpPr>
      <p:sp>
        <p:nvSpPr>
          <p:cNvPr id="1245" name="Google Shape;1245;p78"/>
          <p:cNvSpPr txBox="1"/>
          <p:nvPr>
            <p:ph type="title"/>
          </p:nvPr>
        </p:nvSpPr>
        <p:spPr>
          <a:xfrm>
            <a:off x="320250" y="25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Oauth2 Concepts</a:t>
            </a:r>
            <a:endParaRPr/>
          </a:p>
        </p:txBody>
      </p:sp>
      <p:sp>
        <p:nvSpPr>
          <p:cNvPr id="1246" name="Google Shape;1246;p78"/>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314325" lvl="0" marL="457200" rtl="0" algn="l">
              <a:lnSpc>
                <a:spcPct val="115000"/>
              </a:lnSpc>
              <a:spcBef>
                <a:spcPts val="0"/>
              </a:spcBef>
              <a:spcAft>
                <a:spcPts val="0"/>
              </a:spcAft>
              <a:buClr>
                <a:srgbClr val="404040"/>
              </a:buClr>
              <a:buSzPts val="1350"/>
              <a:buFont typeface="Lora"/>
              <a:buChar char="●"/>
            </a:pPr>
            <a:r>
              <a:rPr b="1" lang="en" sz="1350">
                <a:solidFill>
                  <a:srgbClr val="404040"/>
                </a:solidFill>
                <a:latin typeface="Lora"/>
                <a:ea typeface="Lora"/>
                <a:cs typeface="Lora"/>
                <a:sym typeface="Lora"/>
              </a:rPr>
              <a:t>Resource Owner - </a:t>
            </a:r>
            <a:r>
              <a:rPr lang="en" sz="1350">
                <a:solidFill>
                  <a:srgbClr val="404040"/>
                </a:solidFill>
                <a:latin typeface="Lora"/>
                <a:ea typeface="Lora"/>
                <a:cs typeface="Lora"/>
                <a:sym typeface="Lora"/>
              </a:rPr>
              <a:t>The user who authorizes an application to access his account. The access is limited to the scope.</a:t>
            </a:r>
            <a:endParaRPr sz="1350">
              <a:solidFill>
                <a:srgbClr val="404040"/>
              </a:solidFill>
              <a:latin typeface="Lora"/>
              <a:ea typeface="Lora"/>
              <a:cs typeface="Lora"/>
              <a:sym typeface="Lora"/>
            </a:endParaRPr>
          </a:p>
          <a:p>
            <a:pPr indent="-314325" lvl="0" marL="457200" rtl="0" algn="l">
              <a:lnSpc>
                <a:spcPct val="115000"/>
              </a:lnSpc>
              <a:spcBef>
                <a:spcPts val="0"/>
              </a:spcBef>
              <a:spcAft>
                <a:spcPts val="0"/>
              </a:spcAft>
              <a:buClr>
                <a:srgbClr val="404040"/>
              </a:buClr>
              <a:buSzPts val="1350"/>
              <a:buFont typeface="Lora"/>
              <a:buChar char="●"/>
            </a:pPr>
            <a:r>
              <a:rPr b="1" lang="en" sz="1350">
                <a:solidFill>
                  <a:srgbClr val="404040"/>
                </a:solidFill>
                <a:latin typeface="Lora"/>
                <a:ea typeface="Lora"/>
                <a:cs typeface="Lora"/>
                <a:sym typeface="Lora"/>
              </a:rPr>
              <a:t>Resource Server</a:t>
            </a:r>
            <a:r>
              <a:rPr lang="en" sz="1350">
                <a:solidFill>
                  <a:srgbClr val="404040"/>
                </a:solidFill>
                <a:latin typeface="Lora"/>
                <a:ea typeface="Lora"/>
                <a:cs typeface="Lora"/>
                <a:sym typeface="Lora"/>
              </a:rPr>
              <a:t> - A server that handles authenticated requests after the </a:t>
            </a:r>
            <a:r>
              <a:rPr b="1" lang="en" sz="1350">
                <a:solidFill>
                  <a:srgbClr val="404040"/>
                </a:solidFill>
                <a:latin typeface="Lora"/>
                <a:ea typeface="Lora"/>
                <a:cs typeface="Lora"/>
                <a:sym typeface="Lora"/>
              </a:rPr>
              <a:t>client </a:t>
            </a:r>
            <a:r>
              <a:rPr lang="en" sz="1350">
                <a:solidFill>
                  <a:srgbClr val="404040"/>
                </a:solidFill>
                <a:latin typeface="Lora"/>
                <a:ea typeface="Lora"/>
                <a:cs typeface="Lora"/>
                <a:sym typeface="Lora"/>
              </a:rPr>
              <a:t>has obtained an </a:t>
            </a:r>
            <a:r>
              <a:rPr b="1" lang="en" sz="1350">
                <a:solidFill>
                  <a:srgbClr val="404040"/>
                </a:solidFill>
                <a:latin typeface="Lora"/>
                <a:ea typeface="Lora"/>
                <a:cs typeface="Lora"/>
                <a:sym typeface="Lora"/>
              </a:rPr>
              <a:t>access token</a:t>
            </a:r>
            <a:endParaRPr b="1" sz="1350">
              <a:solidFill>
                <a:srgbClr val="404040"/>
              </a:solidFill>
              <a:latin typeface="Lora"/>
              <a:ea typeface="Lora"/>
              <a:cs typeface="Lora"/>
              <a:sym typeface="Lora"/>
            </a:endParaRPr>
          </a:p>
          <a:p>
            <a:pPr indent="-314325" lvl="0" marL="457200" rtl="0" algn="l">
              <a:lnSpc>
                <a:spcPct val="115000"/>
              </a:lnSpc>
              <a:spcBef>
                <a:spcPts val="0"/>
              </a:spcBef>
              <a:spcAft>
                <a:spcPts val="0"/>
              </a:spcAft>
              <a:buClr>
                <a:srgbClr val="404040"/>
              </a:buClr>
              <a:buSzPts val="1350"/>
              <a:buFont typeface="Lora"/>
              <a:buChar char="●"/>
            </a:pPr>
            <a:r>
              <a:rPr b="1" lang="en" sz="1350">
                <a:solidFill>
                  <a:srgbClr val="404040"/>
                </a:solidFill>
                <a:latin typeface="Lora"/>
                <a:ea typeface="Lora"/>
                <a:cs typeface="Lora"/>
                <a:sym typeface="Lora"/>
              </a:rPr>
              <a:t>Client - </a:t>
            </a:r>
            <a:r>
              <a:rPr lang="en" sz="1350">
                <a:solidFill>
                  <a:srgbClr val="404040"/>
                </a:solidFill>
                <a:latin typeface="Lora"/>
                <a:ea typeface="Lora"/>
                <a:cs typeface="Lora"/>
                <a:sym typeface="Lora"/>
              </a:rPr>
              <a:t>An application that access protected resources on behalf of the resource owner.</a:t>
            </a:r>
            <a:endParaRPr sz="1350">
              <a:solidFill>
                <a:srgbClr val="404040"/>
              </a:solidFill>
              <a:latin typeface="Lora"/>
              <a:ea typeface="Lora"/>
              <a:cs typeface="Lora"/>
              <a:sym typeface="Lora"/>
            </a:endParaRPr>
          </a:p>
          <a:p>
            <a:pPr indent="-314325" lvl="0" marL="457200" rtl="0" algn="l">
              <a:lnSpc>
                <a:spcPct val="115000"/>
              </a:lnSpc>
              <a:spcBef>
                <a:spcPts val="0"/>
              </a:spcBef>
              <a:spcAft>
                <a:spcPts val="0"/>
              </a:spcAft>
              <a:buClr>
                <a:srgbClr val="404040"/>
              </a:buClr>
              <a:buSzPts val="1350"/>
              <a:buFont typeface="Lora"/>
              <a:buChar char="●"/>
            </a:pPr>
            <a:r>
              <a:rPr b="1" lang="en" sz="1350">
                <a:solidFill>
                  <a:srgbClr val="404040"/>
                </a:solidFill>
                <a:latin typeface="Lora"/>
                <a:ea typeface="Lora"/>
                <a:cs typeface="Lora"/>
                <a:sym typeface="Lora"/>
              </a:rPr>
              <a:t>Authorization Server - </a:t>
            </a:r>
            <a:r>
              <a:rPr lang="en" sz="1350">
                <a:solidFill>
                  <a:srgbClr val="404040"/>
                </a:solidFill>
                <a:latin typeface="Lora"/>
                <a:ea typeface="Lora"/>
                <a:cs typeface="Lora"/>
                <a:sym typeface="Lora"/>
              </a:rPr>
              <a:t>A server which issues access tokens after successfully authenticating a </a:t>
            </a:r>
            <a:r>
              <a:rPr b="1" lang="en" sz="1350">
                <a:solidFill>
                  <a:srgbClr val="404040"/>
                </a:solidFill>
                <a:latin typeface="Lora"/>
                <a:ea typeface="Lora"/>
                <a:cs typeface="Lora"/>
                <a:sym typeface="Lora"/>
              </a:rPr>
              <a:t>client</a:t>
            </a:r>
            <a:r>
              <a:rPr lang="en" sz="1350">
                <a:solidFill>
                  <a:srgbClr val="404040"/>
                </a:solidFill>
                <a:latin typeface="Lora"/>
                <a:ea typeface="Lora"/>
                <a:cs typeface="Lora"/>
                <a:sym typeface="Lora"/>
              </a:rPr>
              <a:t> and </a:t>
            </a:r>
            <a:r>
              <a:rPr b="1" lang="en" sz="1350">
                <a:solidFill>
                  <a:srgbClr val="404040"/>
                </a:solidFill>
                <a:latin typeface="Lora"/>
                <a:ea typeface="Lora"/>
                <a:cs typeface="Lora"/>
                <a:sym typeface="Lora"/>
              </a:rPr>
              <a:t>resource owner </a:t>
            </a:r>
            <a:r>
              <a:rPr lang="en" sz="1350">
                <a:solidFill>
                  <a:srgbClr val="404040"/>
                </a:solidFill>
                <a:latin typeface="Lora"/>
                <a:ea typeface="Lora"/>
                <a:cs typeface="Lora"/>
                <a:sym typeface="Lora"/>
              </a:rPr>
              <a:t>and authorizing the request.</a:t>
            </a:r>
            <a:endParaRPr sz="1350">
              <a:solidFill>
                <a:srgbClr val="404040"/>
              </a:solidFill>
              <a:latin typeface="Lora"/>
              <a:ea typeface="Lora"/>
              <a:cs typeface="Lora"/>
              <a:sym typeface="Lora"/>
            </a:endParaRPr>
          </a:p>
          <a:p>
            <a:pPr indent="-314325" lvl="0" marL="457200" rtl="0" algn="l">
              <a:lnSpc>
                <a:spcPct val="115000"/>
              </a:lnSpc>
              <a:spcBef>
                <a:spcPts val="0"/>
              </a:spcBef>
              <a:spcAft>
                <a:spcPts val="0"/>
              </a:spcAft>
              <a:buClr>
                <a:srgbClr val="404040"/>
              </a:buClr>
              <a:buSzPts val="1350"/>
              <a:buFont typeface="Lora"/>
              <a:buChar char="●"/>
            </a:pPr>
            <a:r>
              <a:rPr b="1" lang="en" sz="1350">
                <a:solidFill>
                  <a:srgbClr val="404040"/>
                </a:solidFill>
                <a:latin typeface="Lora"/>
                <a:ea typeface="Lora"/>
                <a:cs typeface="Lora"/>
                <a:sym typeface="Lora"/>
              </a:rPr>
              <a:t>Access Token - </a:t>
            </a:r>
            <a:r>
              <a:rPr lang="en" sz="1350">
                <a:solidFill>
                  <a:srgbClr val="404040"/>
                </a:solidFill>
                <a:latin typeface="Lora"/>
                <a:ea typeface="Lora"/>
                <a:cs typeface="Lora"/>
                <a:sym typeface="Lora"/>
              </a:rPr>
              <a:t>A unique token used to access protected resources</a:t>
            </a:r>
            <a:endParaRPr sz="1350">
              <a:solidFill>
                <a:srgbClr val="404040"/>
              </a:solidFill>
              <a:latin typeface="Lora"/>
              <a:ea typeface="Lora"/>
              <a:cs typeface="Lora"/>
              <a:sym typeface="Lora"/>
            </a:endParaRPr>
          </a:p>
          <a:p>
            <a:pPr indent="-314325" lvl="0" marL="457200" rtl="0" algn="l">
              <a:lnSpc>
                <a:spcPct val="115000"/>
              </a:lnSpc>
              <a:spcBef>
                <a:spcPts val="0"/>
              </a:spcBef>
              <a:spcAft>
                <a:spcPts val="0"/>
              </a:spcAft>
              <a:buClr>
                <a:srgbClr val="404040"/>
              </a:buClr>
              <a:buSzPts val="1350"/>
              <a:buFont typeface="Lora"/>
              <a:buChar char="●"/>
            </a:pPr>
            <a:r>
              <a:rPr b="1" lang="en" sz="1350">
                <a:solidFill>
                  <a:srgbClr val="404040"/>
                </a:solidFill>
                <a:latin typeface="Lora"/>
                <a:ea typeface="Lora"/>
                <a:cs typeface="Lora"/>
                <a:sym typeface="Lora"/>
              </a:rPr>
              <a:t>Scope - </a:t>
            </a:r>
            <a:r>
              <a:rPr lang="en" sz="1350">
                <a:solidFill>
                  <a:srgbClr val="404040"/>
                </a:solidFill>
                <a:latin typeface="Lora"/>
                <a:ea typeface="Lora"/>
                <a:cs typeface="Lora"/>
                <a:sym typeface="Lora"/>
              </a:rPr>
              <a:t>A Permission (Example: READ, WRITE)</a:t>
            </a:r>
            <a:endParaRPr sz="1350">
              <a:solidFill>
                <a:srgbClr val="404040"/>
              </a:solidFill>
              <a:latin typeface="Lora"/>
              <a:ea typeface="Lora"/>
              <a:cs typeface="Lora"/>
              <a:sym typeface="Lora"/>
            </a:endParaRPr>
          </a:p>
          <a:p>
            <a:pPr indent="-314325" lvl="0" marL="457200" rtl="0" algn="l">
              <a:lnSpc>
                <a:spcPct val="115000"/>
              </a:lnSpc>
              <a:spcBef>
                <a:spcPts val="0"/>
              </a:spcBef>
              <a:spcAft>
                <a:spcPts val="0"/>
              </a:spcAft>
              <a:buClr>
                <a:srgbClr val="404040"/>
              </a:buClr>
              <a:buSzPts val="1350"/>
              <a:buFont typeface="Lora"/>
              <a:buChar char="●"/>
            </a:pPr>
            <a:r>
              <a:rPr b="1" lang="en" sz="1350">
                <a:solidFill>
                  <a:srgbClr val="404040"/>
                </a:solidFill>
                <a:latin typeface="Lora"/>
                <a:ea typeface="Lora"/>
                <a:cs typeface="Lora"/>
                <a:sym typeface="Lora"/>
              </a:rPr>
              <a:t>JWT - </a:t>
            </a:r>
            <a:r>
              <a:rPr lang="en" sz="1350">
                <a:solidFill>
                  <a:srgbClr val="404040"/>
                </a:solidFill>
                <a:latin typeface="Lora"/>
                <a:ea typeface="Lora"/>
                <a:cs typeface="Lora"/>
                <a:sym typeface="Lora"/>
              </a:rPr>
              <a:t>JSON Web Token is a method for representing claims securely between two parties</a:t>
            </a:r>
            <a:endParaRPr sz="1350">
              <a:solidFill>
                <a:srgbClr val="5FA134"/>
              </a:solidFill>
              <a:latin typeface="Lora"/>
              <a:ea typeface="Lora"/>
              <a:cs typeface="Lora"/>
              <a:sym typeface="Lora"/>
            </a:endParaRPr>
          </a:p>
          <a:p>
            <a:pPr indent="-314325" lvl="0" marL="457200" rtl="0" algn="l">
              <a:lnSpc>
                <a:spcPct val="115000"/>
              </a:lnSpc>
              <a:spcBef>
                <a:spcPts val="0"/>
              </a:spcBef>
              <a:spcAft>
                <a:spcPts val="0"/>
              </a:spcAft>
              <a:buClr>
                <a:srgbClr val="404040"/>
              </a:buClr>
              <a:buSzPts val="1350"/>
              <a:buFont typeface="Lora"/>
              <a:buChar char="●"/>
            </a:pPr>
            <a:r>
              <a:rPr b="1" lang="en" sz="1350">
                <a:solidFill>
                  <a:srgbClr val="404040"/>
                </a:solidFill>
                <a:latin typeface="Lora"/>
                <a:ea typeface="Lora"/>
                <a:cs typeface="Lora"/>
                <a:sym typeface="Lora"/>
              </a:rPr>
              <a:t>Grant type - </a:t>
            </a:r>
            <a:r>
              <a:rPr lang="en" sz="1350">
                <a:solidFill>
                  <a:srgbClr val="404040"/>
                </a:solidFill>
                <a:latin typeface="Lora"/>
                <a:ea typeface="Lora"/>
                <a:cs typeface="Lora"/>
                <a:sym typeface="Lora"/>
              </a:rPr>
              <a:t> a method of acquiring an access token.</a:t>
            </a:r>
            <a:endParaRPr sz="1350">
              <a:solidFill>
                <a:srgbClr val="404040"/>
              </a:solidFill>
              <a:latin typeface="Lora"/>
              <a:ea typeface="Lora"/>
              <a:cs typeface="Lora"/>
              <a:sym typeface="Lor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250" name="Shape 1250"/>
        <p:cNvGrpSpPr/>
        <p:nvPr/>
      </p:nvGrpSpPr>
      <p:grpSpPr>
        <a:xfrm>
          <a:off x="0" y="0"/>
          <a:ext cx="0" cy="0"/>
          <a:chOff x="0" y="0"/>
          <a:chExt cx="0" cy="0"/>
        </a:xfrm>
      </p:grpSpPr>
      <p:sp>
        <p:nvSpPr>
          <p:cNvPr id="1251" name="Google Shape;1251;p79"/>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2" name="Google Shape;1252;p79"/>
          <p:cNvCxnSpPr/>
          <p:nvPr/>
        </p:nvCxnSpPr>
        <p:spPr>
          <a:xfrm>
            <a:off x="5597553" y="1477489"/>
            <a:ext cx="0" cy="3206700"/>
          </a:xfrm>
          <a:prstGeom prst="straightConnector1">
            <a:avLst/>
          </a:prstGeom>
          <a:noFill/>
          <a:ln cap="flat" cmpd="sng" w="9525">
            <a:solidFill>
              <a:srgbClr val="000000"/>
            </a:solidFill>
            <a:prstDash val="lgDash"/>
            <a:round/>
            <a:headEnd len="med" w="med" type="none"/>
            <a:tailEnd len="med" w="med" type="none"/>
          </a:ln>
        </p:spPr>
      </p:cxnSp>
      <p:sp>
        <p:nvSpPr>
          <p:cNvPr id="1253" name="Google Shape;1253;p79"/>
          <p:cNvSpPr txBox="1"/>
          <p:nvPr>
            <p:ph type="title"/>
          </p:nvPr>
        </p:nvSpPr>
        <p:spPr>
          <a:xfrm>
            <a:off x="320250" y="25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OAuth2 and</a:t>
            </a:r>
            <a:r>
              <a:rPr lang="en"/>
              <a:t> OpenID Connect</a:t>
            </a:r>
            <a:endParaRPr/>
          </a:p>
        </p:txBody>
      </p:sp>
      <p:grpSp>
        <p:nvGrpSpPr>
          <p:cNvPr id="1254" name="Google Shape;1254;p79"/>
          <p:cNvGrpSpPr/>
          <p:nvPr/>
        </p:nvGrpSpPr>
        <p:grpSpPr>
          <a:xfrm>
            <a:off x="5248598" y="2335246"/>
            <a:ext cx="3465135" cy="365112"/>
            <a:chOff x="2429975" y="1600712"/>
            <a:chExt cx="3866475" cy="407400"/>
          </a:xfrm>
        </p:grpSpPr>
        <p:sp>
          <p:nvSpPr>
            <p:cNvPr id="1255" name="Google Shape;1255;p79"/>
            <p:cNvSpPr/>
            <p:nvPr/>
          </p:nvSpPr>
          <p:spPr>
            <a:xfrm>
              <a:off x="3141350" y="1600712"/>
              <a:ext cx="3155100" cy="407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Inventory microservice</a:t>
              </a:r>
              <a:endParaRPr b="1" sz="1200">
                <a:solidFill>
                  <a:srgbClr val="FFFFFF"/>
                </a:solidFill>
              </a:endParaRPr>
            </a:p>
          </p:txBody>
        </p:sp>
        <p:sp>
          <p:nvSpPr>
            <p:cNvPr id="1256" name="Google Shape;1256;p79"/>
            <p:cNvSpPr/>
            <p:nvPr/>
          </p:nvSpPr>
          <p:spPr>
            <a:xfrm>
              <a:off x="2429975" y="16667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grpSp>
        <p:nvGrpSpPr>
          <p:cNvPr id="1257" name="Google Shape;1257;p79"/>
          <p:cNvGrpSpPr/>
          <p:nvPr/>
        </p:nvGrpSpPr>
        <p:grpSpPr>
          <a:xfrm>
            <a:off x="5242207" y="1517106"/>
            <a:ext cx="3466316" cy="365112"/>
            <a:chOff x="2429975" y="2334595"/>
            <a:chExt cx="3867792" cy="407400"/>
          </a:xfrm>
        </p:grpSpPr>
        <p:sp>
          <p:nvSpPr>
            <p:cNvPr id="1258" name="Google Shape;1258;p79"/>
            <p:cNvSpPr/>
            <p:nvPr/>
          </p:nvSpPr>
          <p:spPr>
            <a:xfrm>
              <a:off x="3142667" y="2334595"/>
              <a:ext cx="3155100" cy="407400"/>
            </a:xfrm>
            <a:prstGeom prst="roundRect">
              <a:avLst>
                <a:gd fmla="val 16667" name="adj"/>
              </a:avLst>
            </a:prstGeom>
            <a:solidFill>
              <a:srgbClr val="A23737"/>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Accounting microservice</a:t>
              </a:r>
              <a:endParaRPr b="1" sz="1200">
                <a:solidFill>
                  <a:srgbClr val="FFFFFF"/>
                </a:solidFill>
              </a:endParaRPr>
            </a:p>
          </p:txBody>
        </p:sp>
        <p:sp>
          <p:nvSpPr>
            <p:cNvPr id="1259" name="Google Shape;1259;p79"/>
            <p:cNvSpPr/>
            <p:nvPr/>
          </p:nvSpPr>
          <p:spPr>
            <a:xfrm>
              <a:off x="2429975" y="2408013"/>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grpSp>
        <p:nvGrpSpPr>
          <p:cNvPr id="1260" name="Google Shape;1260;p79"/>
          <p:cNvGrpSpPr/>
          <p:nvPr/>
        </p:nvGrpSpPr>
        <p:grpSpPr>
          <a:xfrm>
            <a:off x="5248597" y="3979054"/>
            <a:ext cx="3466316" cy="365112"/>
            <a:chOff x="2429975" y="3061819"/>
            <a:chExt cx="3867792" cy="407400"/>
          </a:xfrm>
        </p:grpSpPr>
        <p:sp>
          <p:nvSpPr>
            <p:cNvPr id="1261" name="Google Shape;1261;p79"/>
            <p:cNvSpPr/>
            <p:nvPr/>
          </p:nvSpPr>
          <p:spPr>
            <a:xfrm>
              <a:off x="3142667" y="3061819"/>
              <a:ext cx="3155100" cy="407400"/>
            </a:xfrm>
            <a:prstGeom prst="roundRect">
              <a:avLst>
                <a:gd fmla="val 16667" name="adj"/>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Checkout microservice</a:t>
              </a:r>
              <a:endParaRPr b="1" sz="1200">
                <a:solidFill>
                  <a:srgbClr val="FFFFFF"/>
                </a:solidFill>
              </a:endParaRPr>
            </a:p>
          </p:txBody>
        </p:sp>
        <p:sp>
          <p:nvSpPr>
            <p:cNvPr id="1262" name="Google Shape;1262;p79"/>
            <p:cNvSpPr/>
            <p:nvPr/>
          </p:nvSpPr>
          <p:spPr>
            <a:xfrm>
              <a:off x="2429975" y="3135237"/>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sp>
        <p:nvSpPr>
          <p:cNvPr id="1263" name="Google Shape;1263;p79"/>
          <p:cNvSpPr/>
          <p:nvPr/>
        </p:nvSpPr>
        <p:spPr>
          <a:xfrm>
            <a:off x="439800" y="2758925"/>
            <a:ext cx="1090800" cy="324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Consumer</a:t>
            </a:r>
            <a:endParaRPr sz="1200">
              <a:solidFill>
                <a:srgbClr val="666666"/>
              </a:solidFill>
            </a:endParaRPr>
          </a:p>
        </p:txBody>
      </p:sp>
      <p:grpSp>
        <p:nvGrpSpPr>
          <p:cNvPr id="1264" name="Google Shape;1264;p79"/>
          <p:cNvGrpSpPr/>
          <p:nvPr/>
        </p:nvGrpSpPr>
        <p:grpSpPr>
          <a:xfrm>
            <a:off x="5254383" y="3126906"/>
            <a:ext cx="3466316" cy="365112"/>
            <a:chOff x="2429975" y="3796203"/>
            <a:chExt cx="3867792" cy="407400"/>
          </a:xfrm>
        </p:grpSpPr>
        <p:sp>
          <p:nvSpPr>
            <p:cNvPr id="1265" name="Google Shape;1265;p79"/>
            <p:cNvSpPr/>
            <p:nvPr/>
          </p:nvSpPr>
          <p:spPr>
            <a:xfrm>
              <a:off x="3142667" y="3796203"/>
              <a:ext cx="3155100" cy="407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Store microservice</a:t>
              </a:r>
              <a:endParaRPr b="1" sz="1200">
                <a:solidFill>
                  <a:srgbClr val="FFFFFF"/>
                </a:solidFill>
              </a:endParaRPr>
            </a:p>
          </p:txBody>
        </p:sp>
        <p:sp>
          <p:nvSpPr>
            <p:cNvPr id="1266" name="Google Shape;1266;p79"/>
            <p:cNvSpPr/>
            <p:nvPr/>
          </p:nvSpPr>
          <p:spPr>
            <a:xfrm>
              <a:off x="2429975" y="3876525"/>
              <a:ext cx="780300" cy="262500"/>
            </a:xfrm>
            <a:prstGeom prst="roundRect">
              <a:avLst>
                <a:gd fmla="val 16667" name="adj"/>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REST API</a:t>
              </a:r>
              <a:endParaRPr sz="800"/>
            </a:p>
          </p:txBody>
        </p:sp>
      </p:grpSp>
      <p:sp>
        <p:nvSpPr>
          <p:cNvPr id="1267" name="Google Shape;1267;p79"/>
          <p:cNvSpPr/>
          <p:nvPr/>
        </p:nvSpPr>
        <p:spPr>
          <a:xfrm>
            <a:off x="2519450" y="2758925"/>
            <a:ext cx="1144800" cy="324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API Gateway</a:t>
            </a:r>
            <a:endParaRPr sz="1200"/>
          </a:p>
        </p:txBody>
      </p:sp>
      <p:cxnSp>
        <p:nvCxnSpPr>
          <p:cNvPr id="1268" name="Google Shape;1268;p79"/>
          <p:cNvCxnSpPr>
            <a:stCxn id="1263" idx="3"/>
            <a:endCxn id="1267" idx="1"/>
          </p:cNvCxnSpPr>
          <p:nvPr/>
        </p:nvCxnSpPr>
        <p:spPr>
          <a:xfrm>
            <a:off x="1530600" y="2921225"/>
            <a:ext cx="988800" cy="0"/>
          </a:xfrm>
          <a:prstGeom prst="straightConnector1">
            <a:avLst/>
          </a:prstGeom>
          <a:noFill/>
          <a:ln cap="flat" cmpd="sng" w="9525">
            <a:solidFill>
              <a:srgbClr val="000000"/>
            </a:solidFill>
            <a:prstDash val="solid"/>
            <a:round/>
            <a:headEnd len="med" w="med" type="none"/>
            <a:tailEnd len="med" w="med" type="triangle"/>
          </a:ln>
        </p:spPr>
      </p:cxnSp>
      <p:cxnSp>
        <p:nvCxnSpPr>
          <p:cNvPr id="1269" name="Google Shape;1269;p79"/>
          <p:cNvCxnSpPr>
            <a:stCxn id="1267" idx="3"/>
            <a:endCxn id="1259" idx="1"/>
          </p:cNvCxnSpPr>
          <p:nvPr/>
        </p:nvCxnSpPr>
        <p:spPr>
          <a:xfrm flipH="1" rot="10800000">
            <a:off x="3664250" y="1700525"/>
            <a:ext cx="1578000" cy="1220700"/>
          </a:xfrm>
          <a:prstGeom prst="straightConnector1">
            <a:avLst/>
          </a:prstGeom>
          <a:noFill/>
          <a:ln cap="flat" cmpd="sng" w="9525">
            <a:solidFill>
              <a:srgbClr val="000000"/>
            </a:solidFill>
            <a:prstDash val="solid"/>
            <a:round/>
            <a:headEnd len="med" w="med" type="none"/>
            <a:tailEnd len="med" w="med" type="none"/>
          </a:ln>
        </p:spPr>
      </p:cxnSp>
      <p:cxnSp>
        <p:nvCxnSpPr>
          <p:cNvPr id="1270" name="Google Shape;1270;p79"/>
          <p:cNvCxnSpPr>
            <a:stCxn id="1267" idx="3"/>
            <a:endCxn id="1256" idx="1"/>
          </p:cNvCxnSpPr>
          <p:nvPr/>
        </p:nvCxnSpPr>
        <p:spPr>
          <a:xfrm flipH="1" rot="10800000">
            <a:off x="3664250" y="2512025"/>
            <a:ext cx="1584300" cy="409200"/>
          </a:xfrm>
          <a:prstGeom prst="straightConnector1">
            <a:avLst/>
          </a:prstGeom>
          <a:noFill/>
          <a:ln cap="flat" cmpd="sng" w="9525">
            <a:solidFill>
              <a:srgbClr val="000000"/>
            </a:solidFill>
            <a:prstDash val="solid"/>
            <a:round/>
            <a:headEnd len="med" w="med" type="none"/>
            <a:tailEnd len="med" w="med" type="none"/>
          </a:ln>
        </p:spPr>
      </p:cxnSp>
      <p:cxnSp>
        <p:nvCxnSpPr>
          <p:cNvPr id="1271" name="Google Shape;1271;p79"/>
          <p:cNvCxnSpPr>
            <a:stCxn id="1267" idx="3"/>
            <a:endCxn id="1266" idx="1"/>
          </p:cNvCxnSpPr>
          <p:nvPr/>
        </p:nvCxnSpPr>
        <p:spPr>
          <a:xfrm>
            <a:off x="3664250" y="2921225"/>
            <a:ext cx="1590000" cy="395400"/>
          </a:xfrm>
          <a:prstGeom prst="straightConnector1">
            <a:avLst/>
          </a:prstGeom>
          <a:noFill/>
          <a:ln cap="flat" cmpd="sng" w="9525">
            <a:solidFill>
              <a:srgbClr val="000000"/>
            </a:solidFill>
            <a:prstDash val="solid"/>
            <a:round/>
            <a:headEnd len="med" w="med" type="none"/>
            <a:tailEnd len="med" w="med" type="none"/>
          </a:ln>
        </p:spPr>
      </p:cxnSp>
      <p:cxnSp>
        <p:nvCxnSpPr>
          <p:cNvPr id="1272" name="Google Shape;1272;p79"/>
          <p:cNvCxnSpPr>
            <a:stCxn id="1267" idx="3"/>
            <a:endCxn id="1262" idx="1"/>
          </p:cNvCxnSpPr>
          <p:nvPr/>
        </p:nvCxnSpPr>
        <p:spPr>
          <a:xfrm>
            <a:off x="3664250" y="2921225"/>
            <a:ext cx="1584300" cy="1241400"/>
          </a:xfrm>
          <a:prstGeom prst="straightConnector1">
            <a:avLst/>
          </a:prstGeom>
          <a:noFill/>
          <a:ln cap="flat" cmpd="sng" w="9525">
            <a:solidFill>
              <a:srgbClr val="000000"/>
            </a:solidFill>
            <a:prstDash val="solid"/>
            <a:round/>
            <a:headEnd len="med" w="med" type="none"/>
            <a:tailEnd len="med" w="med" type="none"/>
          </a:ln>
        </p:spPr>
      </p:cxnSp>
      <p:sp>
        <p:nvSpPr>
          <p:cNvPr id="1273" name="Google Shape;1273;p79"/>
          <p:cNvSpPr/>
          <p:nvPr/>
        </p:nvSpPr>
        <p:spPr>
          <a:xfrm>
            <a:off x="2595650" y="1463525"/>
            <a:ext cx="1144800" cy="460800"/>
          </a:xfrm>
          <a:prstGeom prst="roundRect">
            <a:avLst>
              <a:gd fmla="val 16667" name="adj"/>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Authorization</a:t>
            </a:r>
            <a:br>
              <a:rPr lang="en" sz="1200"/>
            </a:br>
            <a:r>
              <a:rPr lang="en" sz="1200"/>
              <a:t>Server</a:t>
            </a:r>
            <a:endParaRPr sz="1200"/>
          </a:p>
        </p:txBody>
      </p:sp>
      <p:sp>
        <p:nvSpPr>
          <p:cNvPr id="1274" name="Google Shape;1274;p79"/>
          <p:cNvSpPr/>
          <p:nvPr/>
        </p:nvSpPr>
        <p:spPr>
          <a:xfrm>
            <a:off x="4303571" y="1517853"/>
            <a:ext cx="309050" cy="349119"/>
          </a:xfrm>
          <a:prstGeom prst="flowChartMagneticDisk">
            <a:avLst/>
          </a:prstGeom>
          <a:solidFill>
            <a:srgbClr val="C5C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5" name="Google Shape;1275;p79"/>
          <p:cNvCxnSpPr>
            <a:stCxn id="1273" idx="3"/>
            <a:endCxn id="1274" idx="2"/>
          </p:cNvCxnSpPr>
          <p:nvPr/>
        </p:nvCxnSpPr>
        <p:spPr>
          <a:xfrm flipH="1" rot="10800000">
            <a:off x="3740450" y="1692425"/>
            <a:ext cx="563100" cy="1500"/>
          </a:xfrm>
          <a:prstGeom prst="straightConnector1">
            <a:avLst/>
          </a:prstGeom>
          <a:noFill/>
          <a:ln cap="flat" cmpd="sng" w="9525">
            <a:solidFill>
              <a:srgbClr val="000000"/>
            </a:solidFill>
            <a:prstDash val="solid"/>
            <a:round/>
            <a:headEnd len="med" w="med" type="none"/>
            <a:tailEnd len="med" w="med" type="none"/>
          </a:ln>
        </p:spPr>
      </p:cxnSp>
      <p:cxnSp>
        <p:nvCxnSpPr>
          <p:cNvPr id="1276" name="Google Shape;1276;p79"/>
          <p:cNvCxnSpPr/>
          <p:nvPr/>
        </p:nvCxnSpPr>
        <p:spPr>
          <a:xfrm>
            <a:off x="2947625" y="1931550"/>
            <a:ext cx="0" cy="830100"/>
          </a:xfrm>
          <a:prstGeom prst="straightConnector1">
            <a:avLst/>
          </a:prstGeom>
          <a:noFill/>
          <a:ln cap="flat" cmpd="sng" w="9525">
            <a:solidFill>
              <a:srgbClr val="000000"/>
            </a:solidFill>
            <a:prstDash val="solid"/>
            <a:round/>
            <a:headEnd len="med" w="med" type="triangle"/>
            <a:tailEnd len="med" w="med" type="none"/>
          </a:ln>
        </p:spPr>
      </p:cxnSp>
      <p:cxnSp>
        <p:nvCxnSpPr>
          <p:cNvPr id="1277" name="Google Shape;1277;p79"/>
          <p:cNvCxnSpPr/>
          <p:nvPr/>
        </p:nvCxnSpPr>
        <p:spPr>
          <a:xfrm>
            <a:off x="3328625" y="1931550"/>
            <a:ext cx="0" cy="830100"/>
          </a:xfrm>
          <a:prstGeom prst="straightConnector1">
            <a:avLst/>
          </a:prstGeom>
          <a:noFill/>
          <a:ln cap="flat" cmpd="sng" w="9525">
            <a:solidFill>
              <a:srgbClr val="000000"/>
            </a:solidFill>
            <a:prstDash val="solid"/>
            <a:round/>
            <a:headEnd len="med" w="med" type="none"/>
            <a:tailEnd len="med" w="med" type="triangle"/>
          </a:ln>
        </p:spPr>
      </p:cxnSp>
      <p:cxnSp>
        <p:nvCxnSpPr>
          <p:cNvPr id="1278" name="Google Shape;1278;p79"/>
          <p:cNvCxnSpPr>
            <a:stCxn id="1263" idx="0"/>
            <a:endCxn id="1273" idx="1"/>
          </p:cNvCxnSpPr>
          <p:nvPr/>
        </p:nvCxnSpPr>
        <p:spPr>
          <a:xfrm flipH="1" rot="10800000">
            <a:off x="985200" y="1693925"/>
            <a:ext cx="1610400" cy="1065000"/>
          </a:xfrm>
          <a:prstGeom prst="straightConnector1">
            <a:avLst/>
          </a:prstGeom>
          <a:noFill/>
          <a:ln cap="flat" cmpd="sng" w="9525">
            <a:solidFill>
              <a:srgbClr val="000000"/>
            </a:solidFill>
            <a:prstDash val="lgDash"/>
            <a:round/>
            <a:headEnd len="med" w="med" type="triangle"/>
            <a:tailEnd len="med" w="med" type="triangle"/>
          </a:ln>
        </p:spPr>
      </p:cxnSp>
      <p:sp>
        <p:nvSpPr>
          <p:cNvPr id="1279" name="Google Shape;1279;p79"/>
          <p:cNvSpPr txBox="1"/>
          <p:nvPr/>
        </p:nvSpPr>
        <p:spPr>
          <a:xfrm>
            <a:off x="4069925" y="1233019"/>
            <a:ext cx="7938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User Store</a:t>
            </a:r>
            <a:endParaRPr sz="1000"/>
          </a:p>
        </p:txBody>
      </p:sp>
      <p:sp>
        <p:nvSpPr>
          <p:cNvPr id="1280" name="Google Shape;1280;p79"/>
          <p:cNvSpPr txBox="1"/>
          <p:nvPr/>
        </p:nvSpPr>
        <p:spPr>
          <a:xfrm>
            <a:off x="4711325" y="4608000"/>
            <a:ext cx="17766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JWT processing at each microservice</a:t>
            </a:r>
            <a:endParaRPr sz="1000"/>
          </a:p>
        </p:txBody>
      </p:sp>
      <p:sp>
        <p:nvSpPr>
          <p:cNvPr id="1281" name="Google Shape;1281;p79"/>
          <p:cNvSpPr/>
          <p:nvPr/>
        </p:nvSpPr>
        <p:spPr>
          <a:xfrm>
            <a:off x="1851669" y="2724275"/>
            <a:ext cx="379200" cy="14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9"/>
          <p:cNvSpPr txBox="1"/>
          <p:nvPr/>
        </p:nvSpPr>
        <p:spPr>
          <a:xfrm>
            <a:off x="1594492" y="2485069"/>
            <a:ext cx="8913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t>Access Token</a:t>
            </a:r>
            <a:endParaRPr b="1" sz="800"/>
          </a:p>
        </p:txBody>
      </p:sp>
      <p:sp>
        <p:nvSpPr>
          <p:cNvPr id="1283" name="Google Shape;1283;p79"/>
          <p:cNvSpPr/>
          <p:nvPr/>
        </p:nvSpPr>
        <p:spPr>
          <a:xfrm>
            <a:off x="2489647" y="2219253"/>
            <a:ext cx="379200" cy="14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9"/>
          <p:cNvSpPr txBox="1"/>
          <p:nvPr/>
        </p:nvSpPr>
        <p:spPr>
          <a:xfrm>
            <a:off x="2092420" y="1980047"/>
            <a:ext cx="8913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t>Access Token</a:t>
            </a:r>
            <a:endParaRPr b="1" sz="800"/>
          </a:p>
        </p:txBody>
      </p:sp>
      <p:sp>
        <p:nvSpPr>
          <p:cNvPr id="1285" name="Google Shape;1285;p79"/>
          <p:cNvSpPr/>
          <p:nvPr/>
        </p:nvSpPr>
        <p:spPr>
          <a:xfrm>
            <a:off x="3387489" y="2191781"/>
            <a:ext cx="379200" cy="1419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9"/>
          <p:cNvSpPr txBox="1"/>
          <p:nvPr/>
        </p:nvSpPr>
        <p:spPr>
          <a:xfrm>
            <a:off x="3135566" y="1952575"/>
            <a:ext cx="8913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t>JWT</a:t>
            </a:r>
            <a:endParaRPr b="1" sz="800"/>
          </a:p>
        </p:txBody>
      </p:sp>
      <p:sp>
        <p:nvSpPr>
          <p:cNvPr id="1287" name="Google Shape;1287;p79"/>
          <p:cNvSpPr/>
          <p:nvPr/>
        </p:nvSpPr>
        <p:spPr>
          <a:xfrm>
            <a:off x="4378089" y="2870486"/>
            <a:ext cx="379200" cy="1419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9"/>
          <p:cNvSpPr txBox="1"/>
          <p:nvPr/>
        </p:nvSpPr>
        <p:spPr>
          <a:xfrm>
            <a:off x="4126166" y="2631280"/>
            <a:ext cx="8913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t>JWT</a:t>
            </a:r>
            <a:endParaRPr b="1" sz="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1292" name="Shape 1292"/>
        <p:cNvGrpSpPr/>
        <p:nvPr/>
      </p:nvGrpSpPr>
      <p:grpSpPr>
        <a:xfrm>
          <a:off x="0" y="0"/>
          <a:ext cx="0" cy="0"/>
          <a:chOff x="0" y="0"/>
          <a:chExt cx="0" cy="0"/>
        </a:xfrm>
      </p:grpSpPr>
      <p:sp>
        <p:nvSpPr>
          <p:cNvPr id="1293" name="Google Shape;1293;p80"/>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Testing</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Strategies</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297" name="Shape 1297"/>
        <p:cNvGrpSpPr/>
        <p:nvPr/>
      </p:nvGrpSpPr>
      <p:grpSpPr>
        <a:xfrm>
          <a:off x="0" y="0"/>
          <a:ext cx="0" cy="0"/>
          <a:chOff x="0" y="0"/>
          <a:chExt cx="0" cy="0"/>
        </a:xfrm>
      </p:grpSpPr>
      <p:sp>
        <p:nvSpPr>
          <p:cNvPr id="1298" name="Google Shape;1298;p8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Pyramid</a:t>
            </a:r>
            <a:endParaRPr/>
          </a:p>
        </p:txBody>
      </p:sp>
      <p:sp>
        <p:nvSpPr>
          <p:cNvPr id="1299" name="Google Shape;1299;p81"/>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00" name="Google Shape;1300;p81"/>
          <p:cNvSpPr/>
          <p:nvPr/>
        </p:nvSpPr>
        <p:spPr>
          <a:xfrm>
            <a:off x="6993578" y="1066003"/>
            <a:ext cx="1355100" cy="80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1"/>
          <p:cNvSpPr/>
          <p:nvPr/>
        </p:nvSpPr>
        <p:spPr>
          <a:xfrm>
            <a:off x="2234767" y="1170600"/>
            <a:ext cx="4384500" cy="3533100"/>
          </a:xfrm>
          <a:prstGeom prst="triangle">
            <a:avLst>
              <a:gd fmla="val 50000" name="adj"/>
            </a:avLst>
          </a:prstGeom>
          <a:solidFill>
            <a:srgbClr val="384B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1"/>
          <p:cNvSpPr txBox="1"/>
          <p:nvPr/>
        </p:nvSpPr>
        <p:spPr>
          <a:xfrm>
            <a:off x="3895650" y="1777289"/>
            <a:ext cx="10596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End-to-End</a:t>
            </a:r>
            <a:r>
              <a:rPr b="1" lang="en" sz="1000">
                <a:solidFill>
                  <a:srgbClr val="FFFFFF"/>
                </a:solidFill>
              </a:rPr>
              <a:t> Tests</a:t>
            </a:r>
            <a:endParaRPr b="1" sz="1000">
              <a:solidFill>
                <a:srgbClr val="FFFFFF"/>
              </a:solidFill>
            </a:endParaRPr>
          </a:p>
        </p:txBody>
      </p:sp>
      <p:sp>
        <p:nvSpPr>
          <p:cNvPr id="1303" name="Google Shape;1303;p81"/>
          <p:cNvSpPr txBox="1"/>
          <p:nvPr/>
        </p:nvSpPr>
        <p:spPr>
          <a:xfrm>
            <a:off x="3774275" y="2386897"/>
            <a:ext cx="1305600" cy="3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Contract</a:t>
            </a:r>
            <a:r>
              <a:rPr b="1" lang="en" sz="1000">
                <a:solidFill>
                  <a:srgbClr val="FFFFFF"/>
                </a:solidFill>
              </a:rPr>
              <a:t> Tests</a:t>
            </a:r>
            <a:endParaRPr b="1" sz="1000">
              <a:solidFill>
                <a:srgbClr val="FFFFFF"/>
              </a:solidFill>
            </a:endParaRPr>
          </a:p>
        </p:txBody>
      </p:sp>
      <p:sp>
        <p:nvSpPr>
          <p:cNvPr id="1304" name="Google Shape;1304;p81"/>
          <p:cNvSpPr txBox="1"/>
          <p:nvPr/>
        </p:nvSpPr>
        <p:spPr>
          <a:xfrm>
            <a:off x="3689125" y="2969957"/>
            <a:ext cx="15255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Component </a:t>
            </a:r>
            <a:r>
              <a:rPr b="1" lang="en" sz="1000">
                <a:solidFill>
                  <a:srgbClr val="FFFFFF"/>
                </a:solidFill>
              </a:rPr>
              <a:t>Tests</a:t>
            </a:r>
            <a:endParaRPr b="1" sz="1000">
              <a:solidFill>
                <a:srgbClr val="FFFFFF"/>
              </a:solidFill>
            </a:endParaRPr>
          </a:p>
        </p:txBody>
      </p:sp>
      <p:sp>
        <p:nvSpPr>
          <p:cNvPr id="1305" name="Google Shape;1305;p81"/>
          <p:cNvSpPr txBox="1"/>
          <p:nvPr/>
        </p:nvSpPr>
        <p:spPr>
          <a:xfrm>
            <a:off x="3689125" y="3611347"/>
            <a:ext cx="15255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Integration </a:t>
            </a:r>
            <a:r>
              <a:rPr b="1" lang="en" sz="1000">
                <a:solidFill>
                  <a:srgbClr val="FFFFFF"/>
                </a:solidFill>
              </a:rPr>
              <a:t>Tests</a:t>
            </a:r>
            <a:endParaRPr b="1" sz="1000">
              <a:solidFill>
                <a:srgbClr val="FFFFFF"/>
              </a:solidFill>
            </a:endParaRPr>
          </a:p>
        </p:txBody>
      </p:sp>
      <p:sp>
        <p:nvSpPr>
          <p:cNvPr id="1306" name="Google Shape;1306;p81"/>
          <p:cNvSpPr txBox="1"/>
          <p:nvPr/>
        </p:nvSpPr>
        <p:spPr>
          <a:xfrm>
            <a:off x="3689125" y="4215692"/>
            <a:ext cx="15255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rPr>
              <a:t>Unit</a:t>
            </a:r>
            <a:r>
              <a:rPr b="1" lang="en" sz="1000">
                <a:solidFill>
                  <a:srgbClr val="FFFFFF"/>
                </a:solidFill>
              </a:rPr>
              <a:t> Tests</a:t>
            </a:r>
            <a:endParaRPr b="1" sz="1000">
              <a:solidFill>
                <a:srgbClr val="FFFFFF"/>
              </a:solidFill>
            </a:endParaRPr>
          </a:p>
        </p:txBody>
      </p:sp>
      <p:cxnSp>
        <p:nvCxnSpPr>
          <p:cNvPr id="1307" name="Google Shape;1307;p81"/>
          <p:cNvCxnSpPr/>
          <p:nvPr/>
        </p:nvCxnSpPr>
        <p:spPr>
          <a:xfrm>
            <a:off x="3726439" y="2241850"/>
            <a:ext cx="1383300" cy="0"/>
          </a:xfrm>
          <a:prstGeom prst="straightConnector1">
            <a:avLst/>
          </a:prstGeom>
          <a:noFill/>
          <a:ln cap="flat" cmpd="sng" w="28575">
            <a:solidFill>
              <a:srgbClr val="FFFFFF"/>
            </a:solidFill>
            <a:prstDash val="solid"/>
            <a:round/>
            <a:headEnd len="med" w="med" type="none"/>
            <a:tailEnd len="med" w="med" type="none"/>
          </a:ln>
        </p:spPr>
      </p:cxnSp>
      <p:cxnSp>
        <p:nvCxnSpPr>
          <p:cNvPr id="1308" name="Google Shape;1308;p81"/>
          <p:cNvCxnSpPr/>
          <p:nvPr/>
        </p:nvCxnSpPr>
        <p:spPr>
          <a:xfrm>
            <a:off x="3259792" y="2844350"/>
            <a:ext cx="2313000" cy="0"/>
          </a:xfrm>
          <a:prstGeom prst="straightConnector1">
            <a:avLst/>
          </a:prstGeom>
          <a:noFill/>
          <a:ln cap="flat" cmpd="sng" w="28575">
            <a:solidFill>
              <a:srgbClr val="FFFFFF"/>
            </a:solidFill>
            <a:prstDash val="solid"/>
            <a:round/>
            <a:headEnd len="med" w="med" type="none"/>
            <a:tailEnd len="med" w="med" type="none"/>
          </a:ln>
        </p:spPr>
      </p:cxnSp>
      <p:cxnSp>
        <p:nvCxnSpPr>
          <p:cNvPr id="1309" name="Google Shape;1309;p81"/>
          <p:cNvCxnSpPr/>
          <p:nvPr/>
        </p:nvCxnSpPr>
        <p:spPr>
          <a:xfrm>
            <a:off x="2828850" y="3453950"/>
            <a:ext cx="3201000" cy="0"/>
          </a:xfrm>
          <a:prstGeom prst="straightConnector1">
            <a:avLst/>
          </a:prstGeom>
          <a:noFill/>
          <a:ln cap="flat" cmpd="sng" w="28575">
            <a:solidFill>
              <a:srgbClr val="FFFFFF"/>
            </a:solidFill>
            <a:prstDash val="solid"/>
            <a:round/>
            <a:headEnd len="med" w="med" type="none"/>
            <a:tailEnd len="med" w="med" type="none"/>
          </a:ln>
        </p:spPr>
      </p:cxnSp>
      <p:cxnSp>
        <p:nvCxnSpPr>
          <p:cNvPr id="1310" name="Google Shape;1310;p81"/>
          <p:cNvCxnSpPr/>
          <p:nvPr/>
        </p:nvCxnSpPr>
        <p:spPr>
          <a:xfrm>
            <a:off x="2447850" y="4104278"/>
            <a:ext cx="3924900" cy="0"/>
          </a:xfrm>
          <a:prstGeom prst="straightConnector1">
            <a:avLst/>
          </a:prstGeom>
          <a:noFill/>
          <a:ln cap="flat" cmpd="sng" w="28575">
            <a:solidFill>
              <a:srgbClr val="FFFFFF"/>
            </a:solidFill>
            <a:prstDash val="solid"/>
            <a:round/>
            <a:headEnd len="med" w="med" type="none"/>
            <a:tailEnd len="med" w="med" type="none"/>
          </a:ln>
        </p:spPr>
      </p:cxnSp>
      <p:cxnSp>
        <p:nvCxnSpPr>
          <p:cNvPr id="1311" name="Google Shape;1311;p81"/>
          <p:cNvCxnSpPr/>
          <p:nvPr/>
        </p:nvCxnSpPr>
        <p:spPr>
          <a:xfrm>
            <a:off x="1681394" y="1269908"/>
            <a:ext cx="0" cy="3362700"/>
          </a:xfrm>
          <a:prstGeom prst="straightConnector1">
            <a:avLst/>
          </a:prstGeom>
          <a:noFill/>
          <a:ln cap="flat" cmpd="sng" w="28575">
            <a:solidFill>
              <a:srgbClr val="384B66"/>
            </a:solidFill>
            <a:prstDash val="solid"/>
            <a:round/>
            <a:headEnd len="med" w="med" type="triangle"/>
            <a:tailEnd len="med" w="med" type="none"/>
          </a:ln>
        </p:spPr>
      </p:cxnSp>
      <p:cxnSp>
        <p:nvCxnSpPr>
          <p:cNvPr id="1312" name="Google Shape;1312;p81"/>
          <p:cNvCxnSpPr/>
          <p:nvPr/>
        </p:nvCxnSpPr>
        <p:spPr>
          <a:xfrm>
            <a:off x="7243994" y="1269908"/>
            <a:ext cx="0" cy="3362700"/>
          </a:xfrm>
          <a:prstGeom prst="straightConnector1">
            <a:avLst/>
          </a:prstGeom>
          <a:noFill/>
          <a:ln cap="flat" cmpd="sng" w="28575">
            <a:solidFill>
              <a:srgbClr val="384B66"/>
            </a:solidFill>
            <a:prstDash val="solid"/>
            <a:round/>
            <a:headEnd len="med" w="med" type="none"/>
            <a:tailEnd len="med" w="med" type="triangle"/>
          </a:ln>
        </p:spPr>
      </p:cxnSp>
      <p:sp>
        <p:nvSpPr>
          <p:cNvPr id="1313" name="Google Shape;1313;p81"/>
          <p:cNvSpPr txBox="1"/>
          <p:nvPr/>
        </p:nvSpPr>
        <p:spPr>
          <a:xfrm rot="-5400000">
            <a:off x="376525" y="2546925"/>
            <a:ext cx="22419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Time Required to Execute</a:t>
            </a:r>
            <a:endParaRPr sz="1100"/>
          </a:p>
        </p:txBody>
      </p:sp>
      <p:sp>
        <p:nvSpPr>
          <p:cNvPr id="1314" name="Google Shape;1314;p81"/>
          <p:cNvSpPr txBox="1"/>
          <p:nvPr/>
        </p:nvSpPr>
        <p:spPr>
          <a:xfrm rot="-5400000">
            <a:off x="5939125" y="2546925"/>
            <a:ext cx="22419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Number of Tests</a:t>
            </a:r>
            <a:endParaRPr sz="1100"/>
          </a:p>
        </p:txBody>
      </p:sp>
      <p:sp>
        <p:nvSpPr>
          <p:cNvPr id="1315" name="Google Shape;1315;p81"/>
          <p:cNvSpPr txBox="1"/>
          <p:nvPr/>
        </p:nvSpPr>
        <p:spPr>
          <a:xfrm rot="-5400000">
            <a:off x="6320125" y="2546925"/>
            <a:ext cx="22419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Frequency of Execution</a:t>
            </a:r>
            <a:endParaRPr sz="1100"/>
          </a:p>
        </p:txBody>
      </p:sp>
      <p:sp>
        <p:nvSpPr>
          <p:cNvPr id="1316" name="Google Shape;1316;p81"/>
          <p:cNvSpPr txBox="1"/>
          <p:nvPr/>
        </p:nvSpPr>
        <p:spPr>
          <a:xfrm rot="-5400000">
            <a:off x="757525" y="2546925"/>
            <a:ext cx="22419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Verisimilitude</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163" name="Shape 163"/>
        <p:cNvGrpSpPr/>
        <p:nvPr/>
      </p:nvGrpSpPr>
      <p:grpSpPr>
        <a:xfrm>
          <a:off x="0" y="0"/>
          <a:ext cx="0" cy="0"/>
          <a:chOff x="0" y="0"/>
          <a:chExt cx="0" cy="0"/>
        </a:xfrm>
      </p:grpSpPr>
      <p:sp>
        <p:nvSpPr>
          <p:cNvPr id="164" name="Google Shape;164;p19"/>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Microservices</a:t>
            </a:r>
            <a:r>
              <a:rPr b="1" lang="en" sz="4200">
                <a:solidFill>
                  <a:srgbClr val="384B66"/>
                </a:solidFill>
              </a:rPr>
              <a:t> </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the main characteristics</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320" name="Shape 1320"/>
        <p:cNvGrpSpPr/>
        <p:nvPr/>
      </p:nvGrpSpPr>
      <p:grpSpPr>
        <a:xfrm>
          <a:off x="0" y="0"/>
          <a:ext cx="0" cy="0"/>
          <a:chOff x="0" y="0"/>
          <a:chExt cx="0" cy="0"/>
        </a:xfrm>
      </p:grpSpPr>
      <p:sp>
        <p:nvSpPr>
          <p:cNvPr id="1321" name="Google Shape;1321;p8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Testing</a:t>
            </a:r>
            <a:endParaRPr/>
          </a:p>
        </p:txBody>
      </p:sp>
      <p:sp>
        <p:nvSpPr>
          <p:cNvPr id="1322" name="Google Shape;1322;p82"/>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323" name="Google Shape;1323;p82"/>
          <p:cNvPicPr preferRelativeResize="0"/>
          <p:nvPr/>
        </p:nvPicPr>
        <p:blipFill>
          <a:blip r:embed="rId3">
            <a:alphaModFix/>
          </a:blip>
          <a:stretch>
            <a:fillRect/>
          </a:stretch>
        </p:blipFill>
        <p:spPr>
          <a:xfrm>
            <a:off x="4817525" y="1017600"/>
            <a:ext cx="4373807" cy="4125901"/>
          </a:xfrm>
          <a:prstGeom prst="rect">
            <a:avLst/>
          </a:prstGeom>
          <a:noFill/>
          <a:ln>
            <a:noFill/>
          </a:ln>
        </p:spPr>
      </p:pic>
      <p:sp>
        <p:nvSpPr>
          <p:cNvPr id="1324" name="Google Shape;1324;p82"/>
          <p:cNvSpPr/>
          <p:nvPr/>
        </p:nvSpPr>
        <p:spPr>
          <a:xfrm>
            <a:off x="8563050" y="1094375"/>
            <a:ext cx="1069800" cy="177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2"/>
          <p:cNvSpPr txBox="1"/>
          <p:nvPr>
            <p:ph idx="1" type="body"/>
          </p:nvPr>
        </p:nvSpPr>
        <p:spPr>
          <a:xfrm>
            <a:off x="320250" y="1385525"/>
            <a:ext cx="4262700" cy="3481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Make sure that the each component behave as expect.</a:t>
            </a:r>
            <a:endParaRPr b="1"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Domain</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Gateways</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Resources </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Persistence</a:t>
            </a:r>
            <a:endParaRPr sz="1600">
              <a:solidFill>
                <a:srgbClr val="384B66"/>
              </a:solidFill>
              <a:latin typeface="Varela Round"/>
              <a:ea typeface="Varela Round"/>
              <a:cs typeface="Varela Round"/>
              <a:sym typeface="Varela Round"/>
            </a:endParaRPr>
          </a:p>
        </p:txBody>
      </p:sp>
      <p:sp>
        <p:nvSpPr>
          <p:cNvPr id="1326" name="Google Shape;1326;p82"/>
          <p:cNvSpPr/>
          <p:nvPr/>
        </p:nvSpPr>
        <p:spPr>
          <a:xfrm>
            <a:off x="4582950" y="4934350"/>
            <a:ext cx="3270600" cy="30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330" name="Shape 1330"/>
        <p:cNvGrpSpPr/>
        <p:nvPr/>
      </p:nvGrpSpPr>
      <p:grpSpPr>
        <a:xfrm>
          <a:off x="0" y="0"/>
          <a:ext cx="0" cy="0"/>
          <a:chOff x="0" y="0"/>
          <a:chExt cx="0" cy="0"/>
        </a:xfrm>
      </p:grpSpPr>
      <p:sp>
        <p:nvSpPr>
          <p:cNvPr id="1331" name="Google Shape;1331;p8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Integration</a:t>
            </a:r>
            <a:r>
              <a:rPr lang="en"/>
              <a:t> Testing</a:t>
            </a:r>
            <a:endParaRPr/>
          </a:p>
        </p:txBody>
      </p:sp>
      <p:sp>
        <p:nvSpPr>
          <p:cNvPr id="1332" name="Google Shape;1332;p83"/>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333" name="Google Shape;1333;p83"/>
          <p:cNvPicPr preferRelativeResize="0"/>
          <p:nvPr/>
        </p:nvPicPr>
        <p:blipFill>
          <a:blip r:embed="rId3">
            <a:alphaModFix/>
          </a:blip>
          <a:stretch>
            <a:fillRect/>
          </a:stretch>
        </p:blipFill>
        <p:spPr>
          <a:xfrm>
            <a:off x="3231953" y="1017600"/>
            <a:ext cx="5985023" cy="4125900"/>
          </a:xfrm>
          <a:prstGeom prst="rect">
            <a:avLst/>
          </a:prstGeom>
          <a:noFill/>
          <a:ln>
            <a:noFill/>
          </a:ln>
        </p:spPr>
      </p:pic>
      <p:sp>
        <p:nvSpPr>
          <p:cNvPr id="1334" name="Google Shape;1334;p83"/>
          <p:cNvSpPr txBox="1"/>
          <p:nvPr>
            <p:ph idx="1" type="body"/>
          </p:nvPr>
        </p:nvSpPr>
        <p:spPr>
          <a:xfrm>
            <a:off x="320250" y="1385525"/>
            <a:ext cx="3581700" cy="3481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Verifying the communications and interactions between components </a:t>
            </a:r>
            <a:endParaRPr b="1"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Persistence</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Gateways</a:t>
            </a:r>
            <a:endParaRPr sz="1600">
              <a:solidFill>
                <a:srgbClr val="384B66"/>
              </a:solidFill>
              <a:latin typeface="Varela Round"/>
              <a:ea typeface="Varela Round"/>
              <a:cs typeface="Varela Round"/>
              <a:sym typeface="Varela Round"/>
            </a:endParaRPr>
          </a:p>
        </p:txBody>
      </p:sp>
      <p:sp>
        <p:nvSpPr>
          <p:cNvPr id="1335" name="Google Shape;1335;p83"/>
          <p:cNvSpPr/>
          <p:nvPr/>
        </p:nvSpPr>
        <p:spPr>
          <a:xfrm>
            <a:off x="3211350" y="4934350"/>
            <a:ext cx="3270600" cy="30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339" name="Shape 1339"/>
        <p:cNvGrpSpPr/>
        <p:nvPr/>
      </p:nvGrpSpPr>
      <p:grpSpPr>
        <a:xfrm>
          <a:off x="0" y="0"/>
          <a:ext cx="0" cy="0"/>
          <a:chOff x="0" y="0"/>
          <a:chExt cx="0" cy="0"/>
        </a:xfrm>
      </p:grpSpPr>
      <p:sp>
        <p:nvSpPr>
          <p:cNvPr id="1340" name="Google Shape;1340;p8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a:t>
            </a:r>
            <a:r>
              <a:rPr lang="en"/>
              <a:t> Testing</a:t>
            </a:r>
            <a:endParaRPr/>
          </a:p>
        </p:txBody>
      </p:sp>
      <p:sp>
        <p:nvSpPr>
          <p:cNvPr id="1341" name="Google Shape;1341;p84"/>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42" name="Google Shape;1342;p84"/>
          <p:cNvSpPr txBox="1"/>
          <p:nvPr>
            <p:ph idx="1" type="body"/>
          </p:nvPr>
        </p:nvSpPr>
        <p:spPr>
          <a:xfrm>
            <a:off x="320250" y="1385525"/>
            <a:ext cx="3581700" cy="3481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Testing the service in isolation </a:t>
            </a:r>
            <a:r>
              <a:rPr b="1" lang="en" sz="1600">
                <a:solidFill>
                  <a:srgbClr val="384B66"/>
                </a:solidFill>
                <a:latin typeface="Varela Round"/>
                <a:ea typeface="Varela Round"/>
                <a:cs typeface="Varela Round"/>
                <a:sym typeface="Varela Round"/>
              </a:rPr>
              <a:t> </a:t>
            </a:r>
            <a:endParaRPr b="1"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In Memory DB</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Stub HTTP Client</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Simulate external service</a:t>
            </a:r>
            <a:endParaRPr sz="1600">
              <a:solidFill>
                <a:srgbClr val="384B66"/>
              </a:solidFill>
              <a:latin typeface="Varela Round"/>
              <a:ea typeface="Varela Round"/>
              <a:cs typeface="Varela Round"/>
              <a:sym typeface="Varela Round"/>
            </a:endParaRPr>
          </a:p>
        </p:txBody>
      </p:sp>
      <p:pic>
        <p:nvPicPr>
          <p:cNvPr id="1343" name="Google Shape;1343;p84"/>
          <p:cNvPicPr preferRelativeResize="0"/>
          <p:nvPr/>
        </p:nvPicPr>
        <p:blipFill>
          <a:blip r:embed="rId3">
            <a:alphaModFix/>
          </a:blip>
          <a:stretch>
            <a:fillRect/>
          </a:stretch>
        </p:blipFill>
        <p:spPr>
          <a:xfrm>
            <a:off x="3660200" y="1129850"/>
            <a:ext cx="4166675" cy="3937449"/>
          </a:xfrm>
          <a:prstGeom prst="rect">
            <a:avLst/>
          </a:prstGeom>
          <a:noFill/>
          <a:ln>
            <a:noFill/>
          </a:ln>
        </p:spPr>
      </p:pic>
      <p:pic>
        <p:nvPicPr>
          <p:cNvPr id="1344" name="Google Shape;1344;p84"/>
          <p:cNvPicPr preferRelativeResize="0"/>
          <p:nvPr/>
        </p:nvPicPr>
        <p:blipFill>
          <a:blip r:embed="rId4">
            <a:alphaModFix/>
          </a:blip>
          <a:stretch>
            <a:fillRect/>
          </a:stretch>
        </p:blipFill>
        <p:spPr>
          <a:xfrm>
            <a:off x="7380375" y="2653050"/>
            <a:ext cx="1710186" cy="1175750"/>
          </a:xfrm>
          <a:prstGeom prst="rect">
            <a:avLst/>
          </a:prstGeom>
          <a:noFill/>
          <a:ln>
            <a:noFill/>
          </a:ln>
        </p:spPr>
      </p:pic>
      <p:pic>
        <p:nvPicPr>
          <p:cNvPr id="1345" name="Google Shape;1345;p84"/>
          <p:cNvPicPr preferRelativeResize="0"/>
          <p:nvPr/>
        </p:nvPicPr>
        <p:blipFill>
          <a:blip r:embed="rId5">
            <a:alphaModFix/>
          </a:blip>
          <a:stretch>
            <a:fillRect/>
          </a:stretch>
        </p:blipFill>
        <p:spPr>
          <a:xfrm>
            <a:off x="7375575" y="3804453"/>
            <a:ext cx="1719550" cy="1175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349" name="Shape 1349"/>
        <p:cNvGrpSpPr/>
        <p:nvPr/>
      </p:nvGrpSpPr>
      <p:grpSpPr>
        <a:xfrm>
          <a:off x="0" y="0"/>
          <a:ext cx="0" cy="0"/>
          <a:chOff x="0" y="0"/>
          <a:chExt cx="0" cy="0"/>
        </a:xfrm>
      </p:grpSpPr>
      <p:sp>
        <p:nvSpPr>
          <p:cNvPr id="1350" name="Google Shape;1350;p8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Contract</a:t>
            </a:r>
            <a:r>
              <a:rPr lang="en"/>
              <a:t> Testing</a:t>
            </a:r>
            <a:endParaRPr/>
          </a:p>
        </p:txBody>
      </p:sp>
      <p:sp>
        <p:nvSpPr>
          <p:cNvPr id="1351" name="Google Shape;1351;p85"/>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52" name="Google Shape;1352;p85"/>
          <p:cNvSpPr txBox="1"/>
          <p:nvPr>
            <p:ph idx="1" type="body"/>
          </p:nvPr>
        </p:nvSpPr>
        <p:spPr>
          <a:xfrm>
            <a:off x="320250" y="1385525"/>
            <a:ext cx="3581700" cy="3481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Verifying the agreements between producer and consumers services </a:t>
            </a:r>
            <a:endParaRPr b="1"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Input &amp; Output data structure</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Calls attributes</a:t>
            </a:r>
            <a:endParaRPr sz="1600">
              <a:solidFill>
                <a:srgbClr val="384B66"/>
              </a:solidFill>
              <a:latin typeface="Varela Round"/>
              <a:ea typeface="Varela Round"/>
              <a:cs typeface="Varela Round"/>
              <a:sym typeface="Varela Round"/>
            </a:endParaRPr>
          </a:p>
        </p:txBody>
      </p:sp>
      <p:pic>
        <p:nvPicPr>
          <p:cNvPr id="1353" name="Google Shape;1353;p85"/>
          <p:cNvPicPr preferRelativeResize="0"/>
          <p:nvPr/>
        </p:nvPicPr>
        <p:blipFill>
          <a:blip r:embed="rId3">
            <a:alphaModFix/>
          </a:blip>
          <a:stretch>
            <a:fillRect/>
          </a:stretch>
        </p:blipFill>
        <p:spPr>
          <a:xfrm>
            <a:off x="4688250" y="1087283"/>
            <a:ext cx="4180225" cy="40014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357" name="Shape 1357"/>
        <p:cNvGrpSpPr/>
        <p:nvPr/>
      </p:nvGrpSpPr>
      <p:grpSpPr>
        <a:xfrm>
          <a:off x="0" y="0"/>
          <a:ext cx="0" cy="0"/>
          <a:chOff x="0" y="0"/>
          <a:chExt cx="0" cy="0"/>
        </a:xfrm>
      </p:grpSpPr>
      <p:sp>
        <p:nvSpPr>
          <p:cNvPr id="1358" name="Google Shape;1358;p8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End-to-End</a:t>
            </a:r>
            <a:r>
              <a:rPr lang="en"/>
              <a:t> Testing</a:t>
            </a:r>
            <a:endParaRPr/>
          </a:p>
        </p:txBody>
      </p:sp>
      <p:sp>
        <p:nvSpPr>
          <p:cNvPr id="1359" name="Google Shape;1359;p86"/>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60" name="Google Shape;1360;p86"/>
          <p:cNvSpPr txBox="1"/>
          <p:nvPr>
            <p:ph idx="1" type="body"/>
          </p:nvPr>
        </p:nvSpPr>
        <p:spPr>
          <a:xfrm>
            <a:off x="320250" y="1385525"/>
            <a:ext cx="3390300" cy="3481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Testing the behaviour of the entire system </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Business flow</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Proxies</a:t>
            </a:r>
            <a:endParaRPr sz="1600">
              <a:solidFill>
                <a:srgbClr val="384B66"/>
              </a:solidFill>
              <a:latin typeface="Varela Round"/>
              <a:ea typeface="Varela Round"/>
              <a:cs typeface="Varela Round"/>
              <a:sym typeface="Varela Round"/>
            </a:endParaRPr>
          </a:p>
          <a:p>
            <a:pPr indent="-330200" lvl="0" marL="457200" rtl="0" algn="l">
              <a:lnSpc>
                <a:spcPct val="115000"/>
              </a:lnSpc>
              <a:spcBef>
                <a:spcPts val="100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Load Balancers</a:t>
            </a:r>
            <a:endParaRPr sz="1600">
              <a:solidFill>
                <a:srgbClr val="384B66"/>
              </a:solidFill>
              <a:latin typeface="Varela Round"/>
              <a:ea typeface="Varela Round"/>
              <a:cs typeface="Varela Round"/>
              <a:sym typeface="Varela Round"/>
            </a:endParaRPr>
          </a:p>
        </p:txBody>
      </p:sp>
      <p:pic>
        <p:nvPicPr>
          <p:cNvPr id="1361" name="Google Shape;1361;p86"/>
          <p:cNvPicPr preferRelativeResize="0"/>
          <p:nvPr/>
        </p:nvPicPr>
        <p:blipFill>
          <a:blip r:embed="rId3">
            <a:alphaModFix/>
          </a:blip>
          <a:stretch>
            <a:fillRect/>
          </a:stretch>
        </p:blipFill>
        <p:spPr>
          <a:xfrm>
            <a:off x="4004175" y="1017725"/>
            <a:ext cx="4865488" cy="41258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1365" name="Shape 1365"/>
        <p:cNvGrpSpPr/>
        <p:nvPr/>
      </p:nvGrpSpPr>
      <p:grpSpPr>
        <a:xfrm>
          <a:off x="0" y="0"/>
          <a:ext cx="0" cy="0"/>
          <a:chOff x="0" y="0"/>
          <a:chExt cx="0" cy="0"/>
        </a:xfrm>
      </p:grpSpPr>
      <p:sp>
        <p:nvSpPr>
          <p:cNvPr id="1366" name="Google Shape;1366;p87"/>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Deployment</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Strategy</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370" name="Shape 1370"/>
        <p:cNvGrpSpPr/>
        <p:nvPr/>
      </p:nvGrpSpPr>
      <p:grpSpPr>
        <a:xfrm>
          <a:off x="0" y="0"/>
          <a:ext cx="0" cy="0"/>
          <a:chOff x="0" y="0"/>
          <a:chExt cx="0" cy="0"/>
        </a:xfrm>
      </p:grpSpPr>
      <p:sp>
        <p:nvSpPr>
          <p:cNvPr id="1371" name="Google Shape;1371;p8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Service Instances per Host</a:t>
            </a:r>
            <a:endParaRPr/>
          </a:p>
        </p:txBody>
      </p:sp>
      <p:sp>
        <p:nvSpPr>
          <p:cNvPr id="1372" name="Google Shape;1372;p88"/>
          <p:cNvSpPr/>
          <p:nvPr/>
        </p:nvSpPr>
        <p:spPr>
          <a:xfrm>
            <a:off x="0" y="1017725"/>
            <a:ext cx="9161100" cy="4125900"/>
          </a:xfrm>
          <a:prstGeom prst="rect">
            <a:avLst/>
          </a:prstGeom>
          <a:solidFill>
            <a:srgbClr val="ECE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373" name="Google Shape;1373;p88"/>
          <p:cNvPicPr preferRelativeResize="0"/>
          <p:nvPr/>
        </p:nvPicPr>
        <p:blipFill>
          <a:blip r:embed="rId3">
            <a:alphaModFix/>
          </a:blip>
          <a:stretch>
            <a:fillRect/>
          </a:stretch>
        </p:blipFill>
        <p:spPr>
          <a:xfrm>
            <a:off x="4081473" y="1017723"/>
            <a:ext cx="5095937" cy="4159125"/>
          </a:xfrm>
          <a:prstGeom prst="rect">
            <a:avLst/>
          </a:prstGeom>
          <a:noFill/>
          <a:ln>
            <a:noFill/>
          </a:ln>
        </p:spPr>
      </p:pic>
      <p:sp>
        <p:nvSpPr>
          <p:cNvPr id="1374" name="Google Shape;1374;p88"/>
          <p:cNvSpPr txBox="1"/>
          <p:nvPr>
            <p:ph idx="1" type="body"/>
          </p:nvPr>
        </p:nvSpPr>
        <p:spPr>
          <a:xfrm>
            <a:off x="320250" y="1385525"/>
            <a:ext cx="4080300" cy="3481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Pros</a:t>
            </a:r>
            <a:endParaRPr b="1"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Efficient resource utilization</a:t>
            </a:r>
            <a:endParaRPr sz="1600">
              <a:solidFill>
                <a:srgbClr val="384B66"/>
              </a:solidFill>
              <a:latin typeface="Varela Round"/>
              <a:ea typeface="Varela Round"/>
              <a:cs typeface="Varela Round"/>
              <a:sym typeface="Varela Round"/>
            </a:endParaRPr>
          </a:p>
          <a:p>
            <a:pPr indent="-330200" lvl="0" marL="457200" rtl="0" algn="l">
              <a:lnSpc>
                <a:spcPct val="15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Fast deployment</a:t>
            </a:r>
            <a:endParaRPr sz="1600">
              <a:solidFill>
                <a:srgbClr val="384B66"/>
              </a:solidFill>
              <a:latin typeface="Varela Round"/>
              <a:ea typeface="Varela Round"/>
              <a:cs typeface="Varela Round"/>
              <a:sym typeface="Varela Round"/>
            </a:endParaRPr>
          </a:p>
          <a:p>
            <a:pPr indent="0" lvl="0" marL="0" rtl="0" algn="l">
              <a:lnSpc>
                <a:spcPct val="100000"/>
              </a:lnSpc>
              <a:spcBef>
                <a:spcPts val="0"/>
              </a:spcBef>
              <a:spcAft>
                <a:spcPts val="0"/>
              </a:spcAft>
              <a:buNone/>
            </a:pPr>
            <a:r>
              <a:rPr b="1" lang="en" sz="1600">
                <a:solidFill>
                  <a:srgbClr val="384B66"/>
                </a:solidFill>
                <a:latin typeface="Varela Round"/>
                <a:ea typeface="Varela Round"/>
                <a:cs typeface="Varela Round"/>
                <a:sym typeface="Varela Round"/>
              </a:rPr>
              <a:t>Cons</a:t>
            </a:r>
            <a:endParaRPr b="1"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Poor isolation</a:t>
            </a:r>
            <a:r>
              <a:rPr lang="en" sz="1600">
                <a:solidFill>
                  <a:srgbClr val="384B66"/>
                </a:solidFill>
                <a:latin typeface="Varela Round"/>
                <a:ea typeface="Varela Round"/>
                <a:cs typeface="Varela Round"/>
                <a:sym typeface="Varela Round"/>
              </a:rPr>
              <a:t> </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Difficult to limit resource utilization</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Risk to dependency version conflicts</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Poor encapsulation of implementation technology </a:t>
            </a:r>
            <a:endParaRPr sz="1600">
              <a:solidFill>
                <a:srgbClr val="384B66"/>
              </a:solidFill>
              <a:latin typeface="Varela Round"/>
              <a:ea typeface="Varela Round"/>
              <a:cs typeface="Varela Round"/>
              <a:sym typeface="Varela Roun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378" name="Shape 1378"/>
        <p:cNvGrpSpPr/>
        <p:nvPr/>
      </p:nvGrpSpPr>
      <p:grpSpPr>
        <a:xfrm>
          <a:off x="0" y="0"/>
          <a:ext cx="0" cy="0"/>
          <a:chOff x="0" y="0"/>
          <a:chExt cx="0" cy="0"/>
        </a:xfrm>
      </p:grpSpPr>
      <p:sp>
        <p:nvSpPr>
          <p:cNvPr id="1379" name="Google Shape;1379;p8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 Instance per Virtual Machine</a:t>
            </a:r>
            <a:endParaRPr/>
          </a:p>
        </p:txBody>
      </p:sp>
      <p:sp>
        <p:nvSpPr>
          <p:cNvPr id="1380" name="Google Shape;1380;p89"/>
          <p:cNvSpPr/>
          <p:nvPr/>
        </p:nvSpPr>
        <p:spPr>
          <a:xfrm>
            <a:off x="0" y="1017725"/>
            <a:ext cx="9161100" cy="4125900"/>
          </a:xfrm>
          <a:prstGeom prst="rect">
            <a:avLst/>
          </a:prstGeom>
          <a:solidFill>
            <a:srgbClr val="ECE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381" name="Google Shape;1381;p89"/>
          <p:cNvPicPr preferRelativeResize="0"/>
          <p:nvPr/>
        </p:nvPicPr>
        <p:blipFill>
          <a:blip r:embed="rId3">
            <a:alphaModFix/>
          </a:blip>
          <a:stretch>
            <a:fillRect/>
          </a:stretch>
        </p:blipFill>
        <p:spPr>
          <a:xfrm>
            <a:off x="4226975" y="1028975"/>
            <a:ext cx="4902905" cy="4125901"/>
          </a:xfrm>
          <a:prstGeom prst="rect">
            <a:avLst/>
          </a:prstGeom>
          <a:noFill/>
          <a:ln>
            <a:noFill/>
          </a:ln>
        </p:spPr>
      </p:pic>
      <p:sp>
        <p:nvSpPr>
          <p:cNvPr id="1382" name="Google Shape;1382;p89"/>
          <p:cNvSpPr txBox="1"/>
          <p:nvPr>
            <p:ph idx="1" type="body"/>
          </p:nvPr>
        </p:nvSpPr>
        <p:spPr>
          <a:xfrm>
            <a:off x="320250" y="1385525"/>
            <a:ext cx="4080300" cy="3481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Pros</a:t>
            </a:r>
            <a:endParaRPr b="1"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Great isolation</a:t>
            </a:r>
            <a:endParaRPr sz="1600">
              <a:solidFill>
                <a:srgbClr val="384B66"/>
              </a:solidFill>
              <a:latin typeface="Varela Round"/>
              <a:ea typeface="Varela Round"/>
              <a:cs typeface="Varela Round"/>
              <a:sym typeface="Varela Round"/>
            </a:endParaRPr>
          </a:p>
          <a:p>
            <a:pPr indent="-330200" lvl="0" marL="457200" rtl="0" algn="l">
              <a:lnSpc>
                <a:spcPct val="15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Great manageability</a:t>
            </a:r>
            <a:endParaRPr sz="1600">
              <a:solidFill>
                <a:srgbClr val="384B66"/>
              </a:solidFill>
              <a:latin typeface="Varela Round"/>
              <a:ea typeface="Varela Round"/>
              <a:cs typeface="Varela Round"/>
              <a:sym typeface="Varela Round"/>
            </a:endParaRPr>
          </a:p>
          <a:p>
            <a:pPr indent="-330200" lvl="0" marL="457200" rtl="0" algn="l">
              <a:lnSpc>
                <a:spcPct val="15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VM encapsulates implementation technology</a:t>
            </a:r>
            <a:endParaRPr sz="1600">
              <a:solidFill>
                <a:srgbClr val="384B66"/>
              </a:solidFill>
              <a:latin typeface="Varela Round"/>
              <a:ea typeface="Varela Round"/>
              <a:cs typeface="Varela Round"/>
              <a:sym typeface="Varela Round"/>
            </a:endParaRPr>
          </a:p>
          <a:p>
            <a:pPr indent="0" lvl="0" marL="0" rtl="0" algn="l">
              <a:lnSpc>
                <a:spcPct val="100000"/>
              </a:lnSpc>
              <a:spcBef>
                <a:spcPts val="0"/>
              </a:spcBef>
              <a:spcAft>
                <a:spcPts val="0"/>
              </a:spcAft>
              <a:buNone/>
            </a:pPr>
            <a:r>
              <a:rPr b="1" lang="en" sz="1600">
                <a:solidFill>
                  <a:srgbClr val="384B66"/>
                </a:solidFill>
                <a:latin typeface="Varela Round"/>
                <a:ea typeface="Varela Round"/>
                <a:cs typeface="Varela Round"/>
                <a:sym typeface="Varela Round"/>
              </a:rPr>
              <a:t>Cons</a:t>
            </a:r>
            <a:endParaRPr b="1"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Less efficient resource utilization</a:t>
            </a:r>
            <a:r>
              <a:rPr lang="en" sz="1600">
                <a:solidFill>
                  <a:srgbClr val="384B66"/>
                </a:solidFill>
                <a:latin typeface="Varela Round"/>
                <a:ea typeface="Varela Round"/>
                <a:cs typeface="Varela Round"/>
                <a:sym typeface="Varela Round"/>
              </a:rPr>
              <a:t> </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Slow deployment</a:t>
            </a:r>
            <a:endParaRPr sz="1600">
              <a:solidFill>
                <a:srgbClr val="384B66"/>
              </a:solidFill>
              <a:latin typeface="Varela Round"/>
              <a:ea typeface="Varela Round"/>
              <a:cs typeface="Varela Round"/>
              <a:sym typeface="Varela Roun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386" name="Shape 1386"/>
        <p:cNvGrpSpPr/>
        <p:nvPr/>
      </p:nvGrpSpPr>
      <p:grpSpPr>
        <a:xfrm>
          <a:off x="0" y="0"/>
          <a:ext cx="0" cy="0"/>
          <a:chOff x="0" y="0"/>
          <a:chExt cx="0" cy="0"/>
        </a:xfrm>
      </p:grpSpPr>
      <p:sp>
        <p:nvSpPr>
          <p:cNvPr id="1387" name="Google Shape;1387;p90"/>
          <p:cNvSpPr/>
          <p:nvPr/>
        </p:nvSpPr>
        <p:spPr>
          <a:xfrm>
            <a:off x="0" y="1017725"/>
            <a:ext cx="9161100" cy="4125900"/>
          </a:xfrm>
          <a:prstGeom prst="rect">
            <a:avLst/>
          </a:prstGeom>
          <a:solidFill>
            <a:srgbClr val="ECE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88" name="Google Shape;1388;p9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 Instance per Container</a:t>
            </a:r>
            <a:endParaRPr/>
          </a:p>
        </p:txBody>
      </p:sp>
      <p:sp>
        <p:nvSpPr>
          <p:cNvPr id="1389" name="Google Shape;1389;p90"/>
          <p:cNvSpPr txBox="1"/>
          <p:nvPr>
            <p:ph idx="1" type="body"/>
          </p:nvPr>
        </p:nvSpPr>
        <p:spPr>
          <a:xfrm>
            <a:off x="320250" y="1385525"/>
            <a:ext cx="4080300" cy="3481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Pros</a:t>
            </a:r>
            <a:endParaRPr b="1"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Great isolation</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Great manageability</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Container </a:t>
            </a:r>
            <a:r>
              <a:rPr lang="en" sz="1600">
                <a:solidFill>
                  <a:srgbClr val="384B66"/>
                </a:solidFill>
                <a:latin typeface="Varela Round"/>
                <a:ea typeface="Varela Round"/>
                <a:cs typeface="Varela Round"/>
                <a:sym typeface="Varela Round"/>
              </a:rPr>
              <a:t>encapsulates</a:t>
            </a:r>
            <a:r>
              <a:rPr lang="en" sz="1600">
                <a:solidFill>
                  <a:srgbClr val="384B66"/>
                </a:solidFill>
                <a:latin typeface="Varela Round"/>
                <a:ea typeface="Varela Round"/>
                <a:cs typeface="Varela Round"/>
                <a:sym typeface="Varela Round"/>
              </a:rPr>
              <a:t> implementation technology</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Efficient resource utilization</a:t>
            </a:r>
            <a:endParaRPr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Fast deployment </a:t>
            </a:r>
            <a:endParaRPr sz="1600">
              <a:solidFill>
                <a:srgbClr val="384B66"/>
              </a:solidFill>
              <a:latin typeface="Varela Round"/>
              <a:ea typeface="Varela Round"/>
              <a:cs typeface="Varela Round"/>
              <a:sym typeface="Varela Round"/>
            </a:endParaRPr>
          </a:p>
          <a:p>
            <a:pPr indent="0" lvl="0" marL="0" rtl="0" algn="l">
              <a:lnSpc>
                <a:spcPct val="100000"/>
              </a:lnSpc>
              <a:spcBef>
                <a:spcPts val="1000"/>
              </a:spcBef>
              <a:spcAft>
                <a:spcPts val="0"/>
              </a:spcAft>
              <a:buNone/>
            </a:pPr>
            <a:r>
              <a:rPr b="1" lang="en" sz="1600">
                <a:solidFill>
                  <a:srgbClr val="384B66"/>
                </a:solidFill>
                <a:latin typeface="Varela Round"/>
                <a:ea typeface="Varela Round"/>
                <a:cs typeface="Varela Round"/>
                <a:sym typeface="Varela Round"/>
              </a:rPr>
              <a:t>Cons</a:t>
            </a:r>
            <a:endParaRPr b="1" sz="1600">
              <a:solidFill>
                <a:srgbClr val="384B66"/>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384B66"/>
              </a:buClr>
              <a:buSzPts val="1600"/>
              <a:buFont typeface="Varela Round"/>
              <a:buChar char="●"/>
            </a:pPr>
            <a:r>
              <a:rPr lang="en" sz="1600">
                <a:solidFill>
                  <a:srgbClr val="384B66"/>
                </a:solidFill>
                <a:latin typeface="Varela Round"/>
                <a:ea typeface="Varela Round"/>
                <a:cs typeface="Varela Round"/>
                <a:sym typeface="Varela Round"/>
              </a:rPr>
              <a:t>Immature infrastructure for deploying containers</a:t>
            </a:r>
            <a:r>
              <a:rPr lang="en" sz="1600">
                <a:solidFill>
                  <a:srgbClr val="384B66"/>
                </a:solidFill>
                <a:latin typeface="Varela Round"/>
                <a:ea typeface="Varela Round"/>
                <a:cs typeface="Varela Round"/>
                <a:sym typeface="Varela Round"/>
              </a:rPr>
              <a:t> </a:t>
            </a:r>
            <a:endParaRPr sz="1600">
              <a:solidFill>
                <a:srgbClr val="384B66"/>
              </a:solidFill>
              <a:latin typeface="Varela Round"/>
              <a:ea typeface="Varela Round"/>
              <a:cs typeface="Varela Round"/>
              <a:sym typeface="Varela Round"/>
            </a:endParaRPr>
          </a:p>
        </p:txBody>
      </p:sp>
      <p:grpSp>
        <p:nvGrpSpPr>
          <p:cNvPr id="1390" name="Google Shape;1390;p90"/>
          <p:cNvGrpSpPr/>
          <p:nvPr/>
        </p:nvGrpSpPr>
        <p:grpSpPr>
          <a:xfrm>
            <a:off x="3669675" y="1017725"/>
            <a:ext cx="5747127" cy="4125900"/>
            <a:chOff x="3669675" y="1017725"/>
            <a:chExt cx="5747127" cy="4125900"/>
          </a:xfrm>
        </p:grpSpPr>
        <p:pic>
          <p:nvPicPr>
            <p:cNvPr id="1391" name="Google Shape;1391;p90"/>
            <p:cNvPicPr preferRelativeResize="0"/>
            <p:nvPr/>
          </p:nvPicPr>
          <p:blipFill>
            <a:blip r:embed="rId3">
              <a:alphaModFix/>
            </a:blip>
            <a:stretch>
              <a:fillRect/>
            </a:stretch>
          </p:blipFill>
          <p:spPr>
            <a:xfrm>
              <a:off x="3669675" y="1017725"/>
              <a:ext cx="5747127" cy="4125900"/>
            </a:xfrm>
            <a:prstGeom prst="rect">
              <a:avLst/>
            </a:prstGeom>
            <a:noFill/>
            <a:ln>
              <a:noFill/>
            </a:ln>
          </p:spPr>
        </p:pic>
        <p:sp>
          <p:nvSpPr>
            <p:cNvPr id="1392" name="Google Shape;1392;p90"/>
            <p:cNvSpPr/>
            <p:nvPr/>
          </p:nvSpPr>
          <p:spPr>
            <a:xfrm>
              <a:off x="7472175" y="2357975"/>
              <a:ext cx="1352100" cy="307500"/>
            </a:xfrm>
            <a:prstGeom prst="rect">
              <a:avLst/>
            </a:prstGeom>
            <a:solidFill>
              <a:srgbClr val="ECE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3" name="Google Shape;1393;p90"/>
            <p:cNvPicPr preferRelativeResize="0"/>
            <p:nvPr/>
          </p:nvPicPr>
          <p:blipFill>
            <a:blip r:embed="rId4">
              <a:alphaModFix/>
            </a:blip>
            <a:stretch>
              <a:fillRect/>
            </a:stretch>
          </p:blipFill>
          <p:spPr>
            <a:xfrm>
              <a:off x="7429438" y="2028750"/>
              <a:ext cx="134350" cy="942250"/>
            </a:xfrm>
            <a:prstGeom prst="rect">
              <a:avLst/>
            </a:prstGeom>
            <a:noFill/>
            <a:ln>
              <a:noFill/>
            </a:ln>
          </p:spPr>
        </p:pic>
        <p:pic>
          <p:nvPicPr>
            <p:cNvPr id="1394" name="Google Shape;1394;p90"/>
            <p:cNvPicPr preferRelativeResize="0"/>
            <p:nvPr/>
          </p:nvPicPr>
          <p:blipFill>
            <a:blip r:embed="rId4">
              <a:alphaModFix/>
            </a:blip>
            <a:stretch>
              <a:fillRect/>
            </a:stretch>
          </p:blipFill>
          <p:spPr>
            <a:xfrm>
              <a:off x="8697225" y="2100625"/>
              <a:ext cx="134350" cy="942250"/>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1398" name="Shape 1398"/>
        <p:cNvGrpSpPr/>
        <p:nvPr/>
      </p:nvGrpSpPr>
      <p:grpSpPr>
        <a:xfrm>
          <a:off x="0" y="0"/>
          <a:ext cx="0" cy="0"/>
          <a:chOff x="0" y="0"/>
          <a:chExt cx="0" cy="0"/>
        </a:xfrm>
      </p:grpSpPr>
      <p:sp>
        <p:nvSpPr>
          <p:cNvPr id="1399" name="Google Shape;1399;p91"/>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Deployment</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With containers</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68" name="Shape 168"/>
        <p:cNvGrpSpPr/>
        <p:nvPr/>
      </p:nvGrpSpPr>
      <p:grpSpPr>
        <a:xfrm>
          <a:off x="0" y="0"/>
          <a:ext cx="0" cy="0"/>
          <a:chOff x="0" y="0"/>
          <a:chExt cx="0" cy="0"/>
        </a:xfrm>
      </p:grpSpPr>
      <p:sp>
        <p:nvSpPr>
          <p:cNvPr id="169" name="Google Shape;169;p20"/>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Scalability &amp; High-availability </a:t>
            </a:r>
            <a:endParaRPr/>
          </a:p>
        </p:txBody>
      </p:sp>
      <p:cxnSp>
        <p:nvCxnSpPr>
          <p:cNvPr id="171" name="Google Shape;171;p20"/>
          <p:cNvCxnSpPr/>
          <p:nvPr/>
        </p:nvCxnSpPr>
        <p:spPr>
          <a:xfrm>
            <a:off x="4352200" y="1167175"/>
            <a:ext cx="0" cy="3633300"/>
          </a:xfrm>
          <a:prstGeom prst="straightConnector1">
            <a:avLst/>
          </a:prstGeom>
          <a:noFill/>
          <a:ln cap="flat" cmpd="sng" w="19050">
            <a:solidFill>
              <a:srgbClr val="C5C5CC"/>
            </a:solidFill>
            <a:prstDash val="dash"/>
            <a:round/>
            <a:headEnd len="med" w="med" type="none"/>
            <a:tailEnd len="med" w="med" type="none"/>
          </a:ln>
        </p:spPr>
      </p:cxnSp>
      <p:sp>
        <p:nvSpPr>
          <p:cNvPr id="172" name="Google Shape;172;p20"/>
          <p:cNvSpPr/>
          <p:nvPr/>
        </p:nvSpPr>
        <p:spPr>
          <a:xfrm>
            <a:off x="338747" y="2788855"/>
            <a:ext cx="949500" cy="12798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430278" y="2956248"/>
            <a:ext cx="652500" cy="10269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493194" y="3006218"/>
            <a:ext cx="520500" cy="268800"/>
          </a:xfrm>
          <a:prstGeom prst="rect">
            <a:avLst/>
          </a:prstGeom>
          <a:solidFill>
            <a:srgbClr val="377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493194" y="3324703"/>
            <a:ext cx="520500" cy="2688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493194" y="3643188"/>
            <a:ext cx="520500" cy="2688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4735975" y="2786625"/>
            <a:ext cx="949500" cy="12525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1693821" y="1286674"/>
            <a:ext cx="652500" cy="10269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1756737" y="1336645"/>
            <a:ext cx="520500" cy="268800"/>
          </a:xfrm>
          <a:prstGeom prst="rect">
            <a:avLst/>
          </a:prstGeom>
          <a:solidFill>
            <a:srgbClr val="377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1756737" y="1655130"/>
            <a:ext cx="520500" cy="2688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1756737" y="1973615"/>
            <a:ext cx="520500" cy="2688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1545242" y="2780237"/>
            <a:ext cx="949500" cy="12798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1636773" y="2947630"/>
            <a:ext cx="652500" cy="10269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1699690" y="2997601"/>
            <a:ext cx="520500" cy="268800"/>
          </a:xfrm>
          <a:prstGeom prst="rect">
            <a:avLst/>
          </a:prstGeom>
          <a:solidFill>
            <a:srgbClr val="377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1699690" y="3316086"/>
            <a:ext cx="520500" cy="2688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1699690" y="3634571"/>
            <a:ext cx="520500" cy="2688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2747312" y="2788855"/>
            <a:ext cx="949500" cy="12798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2838843" y="2956248"/>
            <a:ext cx="652500" cy="10269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2901759" y="3006218"/>
            <a:ext cx="520500" cy="268800"/>
          </a:xfrm>
          <a:prstGeom prst="rect">
            <a:avLst/>
          </a:prstGeom>
          <a:solidFill>
            <a:srgbClr val="377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2901759" y="3324703"/>
            <a:ext cx="520500" cy="2688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2901759" y="3643188"/>
            <a:ext cx="520500" cy="2688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5165562" y="1670889"/>
            <a:ext cx="673800" cy="3840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5230542" y="1722506"/>
            <a:ext cx="537600" cy="277800"/>
          </a:xfrm>
          <a:prstGeom prst="rect">
            <a:avLst/>
          </a:prstGeom>
          <a:solidFill>
            <a:srgbClr val="377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6101825" y="1669402"/>
            <a:ext cx="673800" cy="3840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6166804" y="1721019"/>
            <a:ext cx="537600" cy="2778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7038112" y="1667927"/>
            <a:ext cx="673800" cy="3840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7103092" y="1719544"/>
            <a:ext cx="537600" cy="2778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4790154" y="2943793"/>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4822986" y="3008384"/>
            <a:ext cx="271800" cy="3474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4790154" y="3490218"/>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4822986" y="3554808"/>
            <a:ext cx="271800" cy="3474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5184004" y="2949741"/>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5216836" y="3014332"/>
            <a:ext cx="271800" cy="3474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5184004" y="3496166"/>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5216836" y="3560757"/>
            <a:ext cx="271800" cy="347400"/>
          </a:xfrm>
          <a:prstGeom prst="rect">
            <a:avLst/>
          </a:prstGeom>
          <a:solidFill>
            <a:srgbClr val="377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5917312" y="2786625"/>
            <a:ext cx="949500" cy="12525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5971491" y="2943793"/>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6004323" y="3008384"/>
            <a:ext cx="271800" cy="3474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5971491" y="3490218"/>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6004323" y="3554808"/>
            <a:ext cx="271800" cy="3474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6365341" y="2949741"/>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6398173" y="3014332"/>
            <a:ext cx="271800" cy="3474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6365341" y="3496166"/>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6398173" y="3560757"/>
            <a:ext cx="271800" cy="347400"/>
          </a:xfrm>
          <a:prstGeom prst="rect">
            <a:avLst/>
          </a:prstGeom>
          <a:solidFill>
            <a:srgbClr val="3778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7136512" y="2786625"/>
            <a:ext cx="949500" cy="1252500"/>
          </a:xfrm>
          <a:prstGeom prst="cube">
            <a:avLst>
              <a:gd fmla="val 10060" name="adj"/>
            </a:avLst>
          </a:prstGeom>
          <a:solidFill>
            <a:srgbClr val="C5C5CC"/>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7190691" y="2943793"/>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7223523" y="3008384"/>
            <a:ext cx="271800" cy="3474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7190691" y="3490218"/>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7223523" y="3554808"/>
            <a:ext cx="271800" cy="3474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7584541" y="2949741"/>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7617373" y="3014332"/>
            <a:ext cx="271800" cy="347400"/>
          </a:xfrm>
          <a:prstGeom prst="rect">
            <a:avLst/>
          </a:prstGeom>
          <a:solidFill>
            <a:srgbClr val="A237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7584541" y="3496166"/>
            <a:ext cx="340500" cy="480600"/>
          </a:xfrm>
          <a:prstGeom prst="rect">
            <a:avLst/>
          </a:prstGeom>
          <a:solidFill>
            <a:srgbClr val="E6B8AF"/>
          </a:solidFill>
          <a:ln cap="flat" cmpd="sng" w="9525">
            <a:solidFill>
              <a:srgbClr val="262A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7617373" y="3560757"/>
            <a:ext cx="271800" cy="347400"/>
          </a:xfrm>
          <a:prstGeom prst="rect">
            <a:avLst/>
          </a:prstGeom>
          <a:solidFill>
            <a:srgbClr val="568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403" name="Shape 1403"/>
        <p:cNvGrpSpPr/>
        <p:nvPr/>
      </p:nvGrpSpPr>
      <p:grpSpPr>
        <a:xfrm>
          <a:off x="0" y="0"/>
          <a:ext cx="0" cy="0"/>
          <a:chOff x="0" y="0"/>
          <a:chExt cx="0" cy="0"/>
        </a:xfrm>
      </p:grpSpPr>
      <p:sp>
        <p:nvSpPr>
          <p:cNvPr id="1404" name="Google Shape;1404;p92"/>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05" name="Google Shape;1405;p9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a:t>
            </a:r>
            <a:endParaRPr/>
          </a:p>
        </p:txBody>
      </p:sp>
      <p:pic>
        <p:nvPicPr>
          <p:cNvPr id="1406" name="Google Shape;1406;p92"/>
          <p:cNvPicPr preferRelativeResize="0"/>
          <p:nvPr/>
        </p:nvPicPr>
        <p:blipFill>
          <a:blip r:embed="rId3">
            <a:alphaModFix/>
          </a:blip>
          <a:stretch>
            <a:fillRect/>
          </a:stretch>
        </p:blipFill>
        <p:spPr>
          <a:xfrm>
            <a:off x="4790549" y="1469550"/>
            <a:ext cx="4109600" cy="3146999"/>
          </a:xfrm>
          <a:prstGeom prst="rect">
            <a:avLst/>
          </a:prstGeom>
          <a:noFill/>
          <a:ln>
            <a:noFill/>
          </a:ln>
        </p:spPr>
      </p:pic>
      <p:pic>
        <p:nvPicPr>
          <p:cNvPr id="1407" name="Google Shape;1407;p92"/>
          <p:cNvPicPr preferRelativeResize="0"/>
          <p:nvPr/>
        </p:nvPicPr>
        <p:blipFill>
          <a:blip r:embed="rId4">
            <a:alphaModFix/>
          </a:blip>
          <a:stretch>
            <a:fillRect/>
          </a:stretch>
        </p:blipFill>
        <p:spPr>
          <a:xfrm>
            <a:off x="429700" y="1469550"/>
            <a:ext cx="3788850" cy="3146999"/>
          </a:xfrm>
          <a:prstGeom prst="rect">
            <a:avLst/>
          </a:prstGeom>
          <a:noFill/>
          <a:ln>
            <a:noFill/>
          </a:ln>
        </p:spPr>
      </p:pic>
      <p:sp>
        <p:nvSpPr>
          <p:cNvPr id="1408" name="Google Shape;1408;p92"/>
          <p:cNvSpPr txBox="1"/>
          <p:nvPr/>
        </p:nvSpPr>
        <p:spPr>
          <a:xfrm>
            <a:off x="3013150" y="4743050"/>
            <a:ext cx="3894000" cy="2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Source: https://www.docker.com/what-docker</a:t>
            </a:r>
            <a:endParaRPr sz="1000">
              <a:solidFill>
                <a:srgbClr val="666666"/>
              </a:solidFill>
            </a:endParaRPr>
          </a:p>
        </p:txBody>
      </p:sp>
      <p:pic>
        <p:nvPicPr>
          <p:cNvPr id="1409" name="Google Shape;1409;p92"/>
          <p:cNvPicPr preferRelativeResize="0"/>
          <p:nvPr/>
        </p:nvPicPr>
        <p:blipFill>
          <a:blip r:embed="rId5">
            <a:alphaModFix/>
          </a:blip>
          <a:stretch>
            <a:fillRect/>
          </a:stretch>
        </p:blipFill>
        <p:spPr>
          <a:xfrm>
            <a:off x="1498575" y="169550"/>
            <a:ext cx="818851" cy="8188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Microservices requirements</a:t>
            </a:r>
            <a:endParaRPr/>
          </a:p>
          <a:p>
            <a:pPr indent="0" lvl="0" marL="0" rtl="0" algn="l">
              <a:spcBef>
                <a:spcPts val="0"/>
              </a:spcBef>
              <a:spcAft>
                <a:spcPts val="0"/>
              </a:spcAft>
              <a:buNone/>
            </a:pPr>
            <a:r>
              <a:t/>
            </a:r>
            <a:endParaRPr/>
          </a:p>
        </p:txBody>
      </p:sp>
      <p:grpSp>
        <p:nvGrpSpPr>
          <p:cNvPr id="1415" name="Google Shape;1415;p93"/>
          <p:cNvGrpSpPr/>
          <p:nvPr/>
        </p:nvGrpSpPr>
        <p:grpSpPr>
          <a:xfrm>
            <a:off x="2526624" y="1143550"/>
            <a:ext cx="3477298" cy="3307950"/>
            <a:chOff x="2923765" y="931575"/>
            <a:chExt cx="3477298" cy="3307950"/>
          </a:xfrm>
        </p:grpSpPr>
        <p:sp>
          <p:nvSpPr>
            <p:cNvPr id="1416" name="Google Shape;1416;p93"/>
            <p:cNvSpPr/>
            <p:nvPr/>
          </p:nvSpPr>
          <p:spPr>
            <a:xfrm>
              <a:off x="3311338" y="1068000"/>
              <a:ext cx="2917200" cy="2963700"/>
            </a:xfrm>
            <a:prstGeom prst="ellipse">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3"/>
            <p:cNvSpPr/>
            <p:nvPr/>
          </p:nvSpPr>
          <p:spPr>
            <a:xfrm>
              <a:off x="2923913" y="932625"/>
              <a:ext cx="3477000" cy="33069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3"/>
            <p:cNvSpPr/>
            <p:nvPr/>
          </p:nvSpPr>
          <p:spPr>
            <a:xfrm>
              <a:off x="3806963" y="1772475"/>
              <a:ext cx="1710900" cy="1627200"/>
            </a:xfrm>
            <a:prstGeom prst="decagon">
              <a:avLst>
                <a:gd fmla="val 105146" name="vf"/>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9" name="Google Shape;1419;p93"/>
            <p:cNvCxnSpPr>
              <a:stCxn id="1418" idx="7"/>
              <a:endCxn id="1417" idx="7"/>
            </p:cNvCxnSpPr>
            <p:nvPr/>
          </p:nvCxnSpPr>
          <p:spPr>
            <a:xfrm rot="10800000">
              <a:off x="3256039"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20" name="Google Shape;1420;p93"/>
            <p:cNvCxnSpPr>
              <a:stCxn id="1418" idx="8"/>
              <a:endCxn id="1417" idx="8"/>
            </p:cNvCxnSpPr>
            <p:nvPr/>
          </p:nvCxnSpPr>
          <p:spPr>
            <a:xfrm rot="10800000">
              <a:off x="4125064"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21" name="Google Shape;1421;p93"/>
            <p:cNvCxnSpPr>
              <a:stCxn id="1418" idx="9"/>
              <a:endCxn id="1417" idx="9"/>
            </p:cNvCxnSpPr>
            <p:nvPr/>
          </p:nvCxnSpPr>
          <p:spPr>
            <a:xfrm flipH="1" rot="10800000">
              <a:off x="4926762"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22" name="Google Shape;1422;p93"/>
            <p:cNvCxnSpPr>
              <a:stCxn id="1418" idx="0"/>
              <a:endCxn id="1417" idx="0"/>
            </p:cNvCxnSpPr>
            <p:nvPr/>
          </p:nvCxnSpPr>
          <p:spPr>
            <a:xfrm flipH="1" rot="10800000">
              <a:off x="5354487"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23" name="Google Shape;1423;p93"/>
            <p:cNvCxnSpPr>
              <a:stCxn id="1418" idx="1"/>
              <a:endCxn id="1417" idx="1"/>
            </p:cNvCxnSpPr>
            <p:nvPr/>
          </p:nvCxnSpPr>
          <p:spPr>
            <a:xfrm>
              <a:off x="5517863" y="2586075"/>
              <a:ext cx="883200" cy="0"/>
            </a:xfrm>
            <a:prstGeom prst="straightConnector1">
              <a:avLst/>
            </a:prstGeom>
            <a:noFill/>
            <a:ln cap="flat" cmpd="sng" w="9525">
              <a:solidFill>
                <a:srgbClr val="595959"/>
              </a:solidFill>
              <a:prstDash val="solid"/>
              <a:round/>
              <a:headEnd len="med" w="med" type="none"/>
              <a:tailEnd len="med" w="med" type="none"/>
            </a:ln>
          </p:spPr>
        </p:cxnSp>
        <p:cxnSp>
          <p:nvCxnSpPr>
            <p:cNvPr id="1424" name="Google Shape;1424;p93"/>
            <p:cNvCxnSpPr>
              <a:stCxn id="1418" idx="2"/>
              <a:endCxn id="1417" idx="2"/>
            </p:cNvCxnSpPr>
            <p:nvPr/>
          </p:nvCxnSpPr>
          <p:spPr>
            <a:xfrm>
              <a:off x="5354487"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25" name="Google Shape;1425;p93"/>
            <p:cNvCxnSpPr>
              <a:stCxn id="1418" idx="3"/>
              <a:endCxn id="1417" idx="3"/>
            </p:cNvCxnSpPr>
            <p:nvPr/>
          </p:nvCxnSpPr>
          <p:spPr>
            <a:xfrm>
              <a:off x="4926762"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26" name="Google Shape;1426;p93"/>
            <p:cNvCxnSpPr>
              <a:stCxn id="1418" idx="4"/>
              <a:endCxn id="1417" idx="4"/>
            </p:cNvCxnSpPr>
            <p:nvPr/>
          </p:nvCxnSpPr>
          <p:spPr>
            <a:xfrm flipH="1">
              <a:off x="4125064"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27" name="Google Shape;1427;p93"/>
            <p:cNvCxnSpPr>
              <a:stCxn id="1418" idx="5"/>
              <a:endCxn id="1417" idx="5"/>
            </p:cNvCxnSpPr>
            <p:nvPr/>
          </p:nvCxnSpPr>
          <p:spPr>
            <a:xfrm flipH="1">
              <a:off x="3256039"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28" name="Google Shape;1428;p93"/>
            <p:cNvCxnSpPr>
              <a:stCxn id="1418" idx="6"/>
              <a:endCxn id="1417" idx="6"/>
            </p:cNvCxnSpPr>
            <p:nvPr/>
          </p:nvCxnSpPr>
          <p:spPr>
            <a:xfrm rot="10800000">
              <a:off x="2924063" y="2586075"/>
              <a:ext cx="882900" cy="0"/>
            </a:xfrm>
            <a:prstGeom prst="straightConnector1">
              <a:avLst/>
            </a:prstGeom>
            <a:noFill/>
            <a:ln cap="flat" cmpd="sng" w="9525">
              <a:solidFill>
                <a:srgbClr val="595959"/>
              </a:solidFill>
              <a:prstDash val="solid"/>
              <a:round/>
              <a:headEnd len="med" w="med" type="none"/>
              <a:tailEnd len="med" w="med" type="none"/>
            </a:ln>
          </p:spPr>
        </p:cxnSp>
        <p:sp>
          <p:nvSpPr>
            <p:cNvPr id="1429" name="Google Shape;1429;p93"/>
            <p:cNvSpPr txBox="1"/>
            <p:nvPr/>
          </p:nvSpPr>
          <p:spPr>
            <a:xfrm>
              <a:off x="3091528" y="2055925"/>
              <a:ext cx="8352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Monitoring</a:t>
              </a:r>
              <a:endParaRPr sz="1000"/>
            </a:p>
          </p:txBody>
        </p:sp>
        <p:sp>
          <p:nvSpPr>
            <p:cNvPr id="1430" name="Google Shape;1430;p93"/>
            <p:cNvSpPr txBox="1"/>
            <p:nvPr/>
          </p:nvSpPr>
          <p:spPr>
            <a:xfrm>
              <a:off x="3486653" y="1428225"/>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Tracing</a:t>
              </a:r>
              <a:endParaRPr sz="1000"/>
            </a:p>
          </p:txBody>
        </p:sp>
        <p:sp>
          <p:nvSpPr>
            <p:cNvPr id="1431" name="Google Shape;1431;p93"/>
            <p:cNvSpPr txBox="1"/>
            <p:nvPr/>
          </p:nvSpPr>
          <p:spPr>
            <a:xfrm>
              <a:off x="4244803" y="931575"/>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b="1" lang="en" sz="1000"/>
                <a:t>API</a:t>
              </a:r>
              <a:endParaRPr b="1" sz="1000"/>
            </a:p>
          </p:txBody>
        </p:sp>
        <p:sp>
          <p:nvSpPr>
            <p:cNvPr id="1432" name="Google Shape;1432;p93"/>
            <p:cNvSpPr txBox="1"/>
            <p:nvPr/>
          </p:nvSpPr>
          <p:spPr>
            <a:xfrm>
              <a:off x="5012653" y="14722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Discovery</a:t>
              </a:r>
              <a:endParaRPr sz="1000"/>
            </a:p>
          </p:txBody>
        </p:sp>
        <p:sp>
          <p:nvSpPr>
            <p:cNvPr id="1433" name="Google Shape;1433;p93"/>
            <p:cNvSpPr txBox="1"/>
            <p:nvPr/>
          </p:nvSpPr>
          <p:spPr>
            <a:xfrm>
              <a:off x="5436353" y="27343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1434" name="Google Shape;1434;p93"/>
            <p:cNvSpPr txBox="1"/>
            <p:nvPr/>
          </p:nvSpPr>
          <p:spPr>
            <a:xfrm>
              <a:off x="5471503" y="202705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Invocation</a:t>
              </a:r>
              <a:endParaRPr sz="1000"/>
            </a:p>
          </p:txBody>
        </p:sp>
        <p:sp>
          <p:nvSpPr>
            <p:cNvPr id="1435" name="Google Shape;1435;p93"/>
            <p:cNvSpPr txBox="1"/>
            <p:nvPr/>
          </p:nvSpPr>
          <p:spPr>
            <a:xfrm>
              <a:off x="4979164" y="3420100"/>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Resilience</a:t>
              </a:r>
              <a:endParaRPr sz="1000"/>
            </a:p>
          </p:txBody>
        </p:sp>
        <p:sp>
          <p:nvSpPr>
            <p:cNvPr id="1436" name="Google Shape;1436;p93"/>
            <p:cNvSpPr txBox="1"/>
            <p:nvPr/>
          </p:nvSpPr>
          <p:spPr>
            <a:xfrm>
              <a:off x="4230677" y="3733575"/>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Pipeline</a:t>
              </a:r>
              <a:endParaRPr sz="1000"/>
            </a:p>
          </p:txBody>
        </p:sp>
        <p:sp>
          <p:nvSpPr>
            <p:cNvPr id="1437" name="Google Shape;1437;p93"/>
            <p:cNvSpPr txBox="1"/>
            <p:nvPr/>
          </p:nvSpPr>
          <p:spPr>
            <a:xfrm>
              <a:off x="3379263" y="3389325"/>
              <a:ext cx="10428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Authentication</a:t>
              </a:r>
              <a:endParaRPr sz="1000"/>
            </a:p>
          </p:txBody>
        </p:sp>
        <p:sp>
          <p:nvSpPr>
            <p:cNvPr id="1438" name="Google Shape;1438;p93"/>
            <p:cNvSpPr txBox="1"/>
            <p:nvPr/>
          </p:nvSpPr>
          <p:spPr>
            <a:xfrm>
              <a:off x="2923765" y="2798825"/>
              <a:ext cx="10989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Logging</a:t>
              </a:r>
              <a:endParaRPr sz="1000"/>
            </a:p>
            <a:p>
              <a:pPr indent="0" lvl="0" marL="0" rtl="0" algn="ctr">
                <a:spcBef>
                  <a:spcPts val="0"/>
                </a:spcBef>
                <a:spcAft>
                  <a:spcPts val="0"/>
                </a:spcAft>
                <a:buNone/>
              </a:pPr>
              <a:r>
                <a:t/>
              </a:r>
              <a:endParaRPr sz="1000"/>
            </a:p>
          </p:txBody>
        </p:sp>
        <p:sp>
          <p:nvSpPr>
            <p:cNvPr id="1439" name="Google Shape;1439;p93"/>
            <p:cNvSpPr txBox="1"/>
            <p:nvPr/>
          </p:nvSpPr>
          <p:spPr>
            <a:xfrm>
              <a:off x="5315920" y="2756075"/>
              <a:ext cx="10428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Elasticity</a:t>
              </a:r>
              <a:endParaRPr sz="1000"/>
            </a:p>
          </p:txBody>
        </p:sp>
      </p:grpSp>
      <p:pic>
        <p:nvPicPr>
          <p:cNvPr id="1440" name="Google Shape;1440;p93"/>
          <p:cNvPicPr preferRelativeResize="0"/>
          <p:nvPr/>
        </p:nvPicPr>
        <p:blipFill>
          <a:blip r:embed="rId3">
            <a:alphaModFix/>
          </a:blip>
          <a:stretch>
            <a:fillRect/>
          </a:stretch>
        </p:blipFill>
        <p:spPr>
          <a:xfrm>
            <a:off x="3942200" y="2483550"/>
            <a:ext cx="646150" cy="5433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444" name="Shape 1444"/>
        <p:cNvGrpSpPr/>
        <p:nvPr/>
      </p:nvGrpSpPr>
      <p:grpSpPr>
        <a:xfrm>
          <a:off x="0" y="0"/>
          <a:ext cx="0" cy="0"/>
          <a:chOff x="0" y="0"/>
          <a:chExt cx="0" cy="0"/>
        </a:xfrm>
      </p:grpSpPr>
      <p:sp>
        <p:nvSpPr>
          <p:cNvPr id="1445" name="Google Shape;1445;p94"/>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46" name="Google Shape;1446;p9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a:t>
            </a:r>
            <a:endParaRPr/>
          </a:p>
        </p:txBody>
      </p:sp>
      <p:sp>
        <p:nvSpPr>
          <p:cNvPr id="1447" name="Google Shape;1447;p94"/>
          <p:cNvSpPr txBox="1"/>
          <p:nvPr>
            <p:ph idx="1" type="body"/>
          </p:nvPr>
        </p:nvSpPr>
        <p:spPr>
          <a:xfrm>
            <a:off x="4463575" y="1245700"/>
            <a:ext cx="4080300" cy="348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600">
              <a:solidFill>
                <a:srgbClr val="384B66"/>
              </a:solidFill>
              <a:latin typeface="Varela Round"/>
              <a:ea typeface="Varela Round"/>
              <a:cs typeface="Varela Round"/>
              <a:sym typeface="Varela Round"/>
            </a:endParaRPr>
          </a:p>
          <a:p>
            <a:pPr indent="0" lvl="0" marL="457200" rtl="0" algn="l">
              <a:lnSpc>
                <a:spcPct val="100000"/>
              </a:lnSpc>
              <a:spcBef>
                <a:spcPts val="0"/>
              </a:spcBef>
              <a:spcAft>
                <a:spcPts val="0"/>
              </a:spcAft>
              <a:buNone/>
            </a:pPr>
            <a:r>
              <a:rPr b="1" lang="en" sz="2900">
                <a:solidFill>
                  <a:srgbClr val="384B66"/>
                </a:solidFill>
                <a:latin typeface="Varela Round"/>
                <a:ea typeface="Varela Round"/>
                <a:cs typeface="Varela Round"/>
                <a:sym typeface="Varela Round"/>
              </a:rPr>
              <a:t>Kubernetes coordinates a highly available cluster of computers that are connected to work as a single unit.</a:t>
            </a:r>
            <a:endParaRPr b="1" sz="2900">
              <a:solidFill>
                <a:srgbClr val="384B66"/>
              </a:solidFill>
              <a:latin typeface="Varela Round"/>
              <a:ea typeface="Varela Round"/>
              <a:cs typeface="Varela Round"/>
              <a:sym typeface="Varela Round"/>
            </a:endParaRPr>
          </a:p>
          <a:p>
            <a:pPr indent="0" lvl="0" marL="457200" rtl="0" algn="l">
              <a:lnSpc>
                <a:spcPct val="100000"/>
              </a:lnSpc>
              <a:spcBef>
                <a:spcPts val="0"/>
              </a:spcBef>
              <a:spcAft>
                <a:spcPts val="0"/>
              </a:spcAft>
              <a:buNone/>
            </a:pPr>
            <a:r>
              <a:t/>
            </a:r>
            <a:endParaRPr b="1" sz="1600">
              <a:solidFill>
                <a:srgbClr val="384B66"/>
              </a:solidFill>
              <a:latin typeface="Varela Round"/>
              <a:ea typeface="Varela Round"/>
              <a:cs typeface="Varela Round"/>
              <a:sym typeface="Varela Round"/>
            </a:endParaRPr>
          </a:p>
        </p:txBody>
      </p:sp>
      <p:pic>
        <p:nvPicPr>
          <p:cNvPr id="1448" name="Google Shape;1448;p94"/>
          <p:cNvPicPr preferRelativeResize="0"/>
          <p:nvPr/>
        </p:nvPicPr>
        <p:blipFill>
          <a:blip r:embed="rId3">
            <a:alphaModFix/>
          </a:blip>
          <a:stretch>
            <a:fillRect/>
          </a:stretch>
        </p:blipFill>
        <p:spPr>
          <a:xfrm>
            <a:off x="588080" y="1549425"/>
            <a:ext cx="3154524" cy="3062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Google Shape;1453;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Kubernetes covers</a:t>
            </a:r>
            <a:endParaRPr/>
          </a:p>
          <a:p>
            <a:pPr indent="0" lvl="0" marL="0" rtl="0" algn="l">
              <a:spcBef>
                <a:spcPts val="0"/>
              </a:spcBef>
              <a:spcAft>
                <a:spcPts val="0"/>
              </a:spcAft>
              <a:buNone/>
            </a:pPr>
            <a:r>
              <a:t/>
            </a:r>
            <a:endParaRPr/>
          </a:p>
        </p:txBody>
      </p:sp>
      <p:grpSp>
        <p:nvGrpSpPr>
          <p:cNvPr id="1454" name="Google Shape;1454;p95"/>
          <p:cNvGrpSpPr/>
          <p:nvPr/>
        </p:nvGrpSpPr>
        <p:grpSpPr>
          <a:xfrm>
            <a:off x="2526624" y="1143550"/>
            <a:ext cx="3477298" cy="3307950"/>
            <a:chOff x="2923765" y="931575"/>
            <a:chExt cx="3477298" cy="3307950"/>
          </a:xfrm>
        </p:grpSpPr>
        <p:sp>
          <p:nvSpPr>
            <p:cNvPr id="1455" name="Google Shape;1455;p95"/>
            <p:cNvSpPr/>
            <p:nvPr/>
          </p:nvSpPr>
          <p:spPr>
            <a:xfrm>
              <a:off x="3311338" y="1068000"/>
              <a:ext cx="2917200" cy="2963700"/>
            </a:xfrm>
            <a:prstGeom prst="ellipse">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5"/>
            <p:cNvSpPr/>
            <p:nvPr/>
          </p:nvSpPr>
          <p:spPr>
            <a:xfrm>
              <a:off x="2923913" y="932625"/>
              <a:ext cx="3477000" cy="33069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95"/>
            <p:cNvSpPr/>
            <p:nvPr/>
          </p:nvSpPr>
          <p:spPr>
            <a:xfrm>
              <a:off x="3806963" y="1772475"/>
              <a:ext cx="1710900" cy="1627200"/>
            </a:xfrm>
            <a:prstGeom prst="decagon">
              <a:avLst>
                <a:gd fmla="val 105146" name="vf"/>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8" name="Google Shape;1458;p95"/>
            <p:cNvCxnSpPr>
              <a:stCxn id="1457" idx="7"/>
              <a:endCxn id="1456" idx="7"/>
            </p:cNvCxnSpPr>
            <p:nvPr/>
          </p:nvCxnSpPr>
          <p:spPr>
            <a:xfrm rot="10800000">
              <a:off x="3256039"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59" name="Google Shape;1459;p95"/>
            <p:cNvCxnSpPr>
              <a:stCxn id="1457" idx="8"/>
              <a:endCxn id="1456" idx="8"/>
            </p:cNvCxnSpPr>
            <p:nvPr/>
          </p:nvCxnSpPr>
          <p:spPr>
            <a:xfrm rot="10800000">
              <a:off x="4125064"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60" name="Google Shape;1460;p95"/>
            <p:cNvCxnSpPr>
              <a:stCxn id="1457" idx="9"/>
              <a:endCxn id="1456" idx="9"/>
            </p:cNvCxnSpPr>
            <p:nvPr/>
          </p:nvCxnSpPr>
          <p:spPr>
            <a:xfrm flipH="1" rot="10800000">
              <a:off x="4926762" y="932777"/>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61" name="Google Shape;1461;p95"/>
            <p:cNvCxnSpPr>
              <a:stCxn id="1457" idx="0"/>
              <a:endCxn id="1456" idx="0"/>
            </p:cNvCxnSpPr>
            <p:nvPr/>
          </p:nvCxnSpPr>
          <p:spPr>
            <a:xfrm flipH="1" rot="10800000">
              <a:off x="5354487" y="1564244"/>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62" name="Google Shape;1462;p95"/>
            <p:cNvCxnSpPr>
              <a:stCxn id="1457" idx="1"/>
              <a:endCxn id="1456" idx="1"/>
            </p:cNvCxnSpPr>
            <p:nvPr/>
          </p:nvCxnSpPr>
          <p:spPr>
            <a:xfrm>
              <a:off x="5517863" y="2586075"/>
              <a:ext cx="883200" cy="0"/>
            </a:xfrm>
            <a:prstGeom prst="straightConnector1">
              <a:avLst/>
            </a:prstGeom>
            <a:noFill/>
            <a:ln cap="flat" cmpd="sng" w="9525">
              <a:solidFill>
                <a:srgbClr val="595959"/>
              </a:solidFill>
              <a:prstDash val="solid"/>
              <a:round/>
              <a:headEnd len="med" w="med" type="none"/>
              <a:tailEnd len="med" w="med" type="none"/>
            </a:ln>
          </p:spPr>
        </p:cxnSp>
        <p:cxnSp>
          <p:nvCxnSpPr>
            <p:cNvPr id="1463" name="Google Shape;1463;p95"/>
            <p:cNvCxnSpPr>
              <a:stCxn id="1457" idx="2"/>
              <a:endCxn id="1456" idx="2"/>
            </p:cNvCxnSpPr>
            <p:nvPr/>
          </p:nvCxnSpPr>
          <p:spPr>
            <a:xfrm>
              <a:off x="5354487"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64" name="Google Shape;1464;p95"/>
            <p:cNvCxnSpPr>
              <a:stCxn id="1457" idx="3"/>
              <a:endCxn id="1456" idx="3"/>
            </p:cNvCxnSpPr>
            <p:nvPr/>
          </p:nvCxnSpPr>
          <p:spPr>
            <a:xfrm>
              <a:off x="4926762"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65" name="Google Shape;1465;p95"/>
            <p:cNvCxnSpPr>
              <a:stCxn id="1457" idx="4"/>
              <a:endCxn id="1456" idx="4"/>
            </p:cNvCxnSpPr>
            <p:nvPr/>
          </p:nvCxnSpPr>
          <p:spPr>
            <a:xfrm flipH="1">
              <a:off x="4125064" y="3399673"/>
              <a:ext cx="273000" cy="839700"/>
            </a:xfrm>
            <a:prstGeom prst="straightConnector1">
              <a:avLst/>
            </a:prstGeom>
            <a:noFill/>
            <a:ln cap="flat" cmpd="sng" w="9525">
              <a:solidFill>
                <a:srgbClr val="595959"/>
              </a:solidFill>
              <a:prstDash val="solid"/>
              <a:round/>
              <a:headEnd len="med" w="med" type="none"/>
              <a:tailEnd len="med" w="med" type="none"/>
            </a:ln>
          </p:spPr>
        </p:cxnSp>
        <p:cxnSp>
          <p:nvCxnSpPr>
            <p:cNvPr id="1466" name="Google Shape;1466;p95"/>
            <p:cNvCxnSpPr>
              <a:stCxn id="1457" idx="5"/>
              <a:endCxn id="1456" idx="5"/>
            </p:cNvCxnSpPr>
            <p:nvPr/>
          </p:nvCxnSpPr>
          <p:spPr>
            <a:xfrm flipH="1">
              <a:off x="3256039" y="3088906"/>
              <a:ext cx="714300" cy="519000"/>
            </a:xfrm>
            <a:prstGeom prst="straightConnector1">
              <a:avLst/>
            </a:prstGeom>
            <a:noFill/>
            <a:ln cap="flat" cmpd="sng" w="9525">
              <a:solidFill>
                <a:srgbClr val="595959"/>
              </a:solidFill>
              <a:prstDash val="solid"/>
              <a:round/>
              <a:headEnd len="med" w="med" type="none"/>
              <a:tailEnd len="med" w="med" type="none"/>
            </a:ln>
          </p:spPr>
        </p:cxnSp>
        <p:cxnSp>
          <p:nvCxnSpPr>
            <p:cNvPr id="1467" name="Google Shape;1467;p95"/>
            <p:cNvCxnSpPr>
              <a:stCxn id="1457" idx="6"/>
              <a:endCxn id="1456" idx="6"/>
            </p:cNvCxnSpPr>
            <p:nvPr/>
          </p:nvCxnSpPr>
          <p:spPr>
            <a:xfrm rot="10800000">
              <a:off x="2924063" y="2586075"/>
              <a:ext cx="882900" cy="0"/>
            </a:xfrm>
            <a:prstGeom prst="straightConnector1">
              <a:avLst/>
            </a:prstGeom>
            <a:noFill/>
            <a:ln cap="flat" cmpd="sng" w="9525">
              <a:solidFill>
                <a:srgbClr val="595959"/>
              </a:solidFill>
              <a:prstDash val="solid"/>
              <a:round/>
              <a:headEnd len="med" w="med" type="none"/>
              <a:tailEnd len="med" w="med" type="none"/>
            </a:ln>
          </p:spPr>
        </p:cxnSp>
        <p:sp>
          <p:nvSpPr>
            <p:cNvPr id="1468" name="Google Shape;1468;p95"/>
            <p:cNvSpPr txBox="1"/>
            <p:nvPr/>
          </p:nvSpPr>
          <p:spPr>
            <a:xfrm>
              <a:off x="3091528" y="2055925"/>
              <a:ext cx="8352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Monitoring</a:t>
              </a:r>
              <a:endParaRPr sz="1000"/>
            </a:p>
          </p:txBody>
        </p:sp>
        <p:sp>
          <p:nvSpPr>
            <p:cNvPr id="1469" name="Google Shape;1469;p95"/>
            <p:cNvSpPr txBox="1"/>
            <p:nvPr/>
          </p:nvSpPr>
          <p:spPr>
            <a:xfrm>
              <a:off x="3486653" y="1428225"/>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Tracing</a:t>
              </a:r>
              <a:endParaRPr sz="1000"/>
            </a:p>
          </p:txBody>
        </p:sp>
        <p:sp>
          <p:nvSpPr>
            <p:cNvPr id="1470" name="Google Shape;1470;p95"/>
            <p:cNvSpPr txBox="1"/>
            <p:nvPr/>
          </p:nvSpPr>
          <p:spPr>
            <a:xfrm>
              <a:off x="4244803" y="931575"/>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a:p>
              <a:pPr indent="0" lvl="0" marL="0" rtl="0" algn="ctr">
                <a:spcBef>
                  <a:spcPts val="0"/>
                </a:spcBef>
                <a:spcAft>
                  <a:spcPts val="0"/>
                </a:spcAft>
                <a:buNone/>
              </a:pPr>
              <a:r>
                <a:rPr b="1" lang="en" sz="1000"/>
                <a:t>API</a:t>
              </a:r>
              <a:endParaRPr b="1" sz="1000"/>
            </a:p>
          </p:txBody>
        </p:sp>
        <p:sp>
          <p:nvSpPr>
            <p:cNvPr id="1471" name="Google Shape;1471;p95"/>
            <p:cNvSpPr txBox="1"/>
            <p:nvPr/>
          </p:nvSpPr>
          <p:spPr>
            <a:xfrm>
              <a:off x="5012653" y="14722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Discovery</a:t>
              </a:r>
              <a:endParaRPr sz="1000"/>
            </a:p>
          </p:txBody>
        </p:sp>
        <p:sp>
          <p:nvSpPr>
            <p:cNvPr id="1472" name="Google Shape;1472;p95"/>
            <p:cNvSpPr txBox="1"/>
            <p:nvPr/>
          </p:nvSpPr>
          <p:spPr>
            <a:xfrm>
              <a:off x="5436353" y="273430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
          <p:nvSpPr>
            <p:cNvPr id="1473" name="Google Shape;1473;p95"/>
            <p:cNvSpPr txBox="1"/>
            <p:nvPr/>
          </p:nvSpPr>
          <p:spPr>
            <a:xfrm>
              <a:off x="5471503" y="2027050"/>
              <a:ext cx="835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Invocation</a:t>
              </a:r>
              <a:endParaRPr sz="1000"/>
            </a:p>
          </p:txBody>
        </p:sp>
        <p:sp>
          <p:nvSpPr>
            <p:cNvPr id="1474" name="Google Shape;1474;p95"/>
            <p:cNvSpPr txBox="1"/>
            <p:nvPr/>
          </p:nvSpPr>
          <p:spPr>
            <a:xfrm>
              <a:off x="4979164" y="3420100"/>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Resilience</a:t>
              </a:r>
              <a:endParaRPr sz="1000"/>
            </a:p>
          </p:txBody>
        </p:sp>
        <p:sp>
          <p:nvSpPr>
            <p:cNvPr id="1475" name="Google Shape;1475;p95"/>
            <p:cNvSpPr txBox="1"/>
            <p:nvPr/>
          </p:nvSpPr>
          <p:spPr>
            <a:xfrm>
              <a:off x="4230677" y="3733575"/>
              <a:ext cx="8832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Pipeline</a:t>
              </a:r>
              <a:endParaRPr sz="1000"/>
            </a:p>
          </p:txBody>
        </p:sp>
        <p:sp>
          <p:nvSpPr>
            <p:cNvPr id="1476" name="Google Shape;1476;p95"/>
            <p:cNvSpPr txBox="1"/>
            <p:nvPr/>
          </p:nvSpPr>
          <p:spPr>
            <a:xfrm>
              <a:off x="3379263" y="3389325"/>
              <a:ext cx="10428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Authentication</a:t>
              </a:r>
              <a:endParaRPr sz="1000"/>
            </a:p>
          </p:txBody>
        </p:sp>
        <p:sp>
          <p:nvSpPr>
            <p:cNvPr id="1477" name="Google Shape;1477;p95"/>
            <p:cNvSpPr txBox="1"/>
            <p:nvPr/>
          </p:nvSpPr>
          <p:spPr>
            <a:xfrm>
              <a:off x="2923765" y="2798825"/>
              <a:ext cx="10989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Logging</a:t>
              </a:r>
              <a:endParaRPr sz="1000"/>
            </a:p>
            <a:p>
              <a:pPr indent="0" lvl="0" marL="0" rtl="0" algn="ctr">
                <a:spcBef>
                  <a:spcPts val="0"/>
                </a:spcBef>
                <a:spcAft>
                  <a:spcPts val="0"/>
                </a:spcAft>
                <a:buNone/>
              </a:pPr>
              <a:r>
                <a:t/>
              </a:r>
              <a:endParaRPr sz="1000"/>
            </a:p>
          </p:txBody>
        </p:sp>
        <p:sp>
          <p:nvSpPr>
            <p:cNvPr id="1478" name="Google Shape;1478;p95"/>
            <p:cNvSpPr txBox="1"/>
            <p:nvPr/>
          </p:nvSpPr>
          <p:spPr>
            <a:xfrm>
              <a:off x="5315920" y="2756075"/>
              <a:ext cx="1042800" cy="27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Elasticity</a:t>
              </a:r>
              <a:endParaRPr sz="1000"/>
            </a:p>
          </p:txBody>
        </p:sp>
      </p:grpSp>
      <p:pic>
        <p:nvPicPr>
          <p:cNvPr id="1479" name="Google Shape;1479;p95"/>
          <p:cNvPicPr preferRelativeResize="0"/>
          <p:nvPr/>
        </p:nvPicPr>
        <p:blipFill>
          <a:blip r:embed="rId3">
            <a:alphaModFix/>
          </a:blip>
          <a:stretch>
            <a:fillRect/>
          </a:stretch>
        </p:blipFill>
        <p:spPr>
          <a:xfrm>
            <a:off x="3942200" y="2483550"/>
            <a:ext cx="646150" cy="543300"/>
          </a:xfrm>
          <a:prstGeom prst="rect">
            <a:avLst/>
          </a:prstGeom>
          <a:noFill/>
          <a:ln>
            <a:noFill/>
          </a:ln>
        </p:spPr>
      </p:pic>
      <p:pic>
        <p:nvPicPr>
          <p:cNvPr id="1480" name="Google Shape;1480;p95"/>
          <p:cNvPicPr preferRelativeResize="0"/>
          <p:nvPr/>
        </p:nvPicPr>
        <p:blipFill>
          <a:blip r:embed="rId4">
            <a:alphaModFix/>
          </a:blip>
          <a:stretch>
            <a:fillRect/>
          </a:stretch>
        </p:blipFill>
        <p:spPr>
          <a:xfrm>
            <a:off x="5112751" y="1017725"/>
            <a:ext cx="559632" cy="543301"/>
          </a:xfrm>
          <a:prstGeom prst="rect">
            <a:avLst/>
          </a:prstGeom>
          <a:noFill/>
          <a:ln>
            <a:noFill/>
          </a:ln>
        </p:spPr>
      </p:pic>
      <p:pic>
        <p:nvPicPr>
          <p:cNvPr id="1481" name="Google Shape;1481;p95"/>
          <p:cNvPicPr preferRelativeResize="0"/>
          <p:nvPr/>
        </p:nvPicPr>
        <p:blipFill>
          <a:blip r:embed="rId4">
            <a:alphaModFix/>
          </a:blip>
          <a:stretch>
            <a:fillRect/>
          </a:stretch>
        </p:blipFill>
        <p:spPr>
          <a:xfrm>
            <a:off x="5672376" y="1973800"/>
            <a:ext cx="559632" cy="543301"/>
          </a:xfrm>
          <a:prstGeom prst="rect">
            <a:avLst/>
          </a:prstGeom>
          <a:noFill/>
          <a:ln>
            <a:noFill/>
          </a:ln>
        </p:spPr>
      </p:pic>
      <p:pic>
        <p:nvPicPr>
          <p:cNvPr id="1482" name="Google Shape;1482;p95"/>
          <p:cNvPicPr preferRelativeResize="0"/>
          <p:nvPr/>
        </p:nvPicPr>
        <p:blipFill>
          <a:blip r:embed="rId4">
            <a:alphaModFix/>
          </a:blip>
          <a:stretch>
            <a:fillRect/>
          </a:stretch>
        </p:blipFill>
        <p:spPr>
          <a:xfrm>
            <a:off x="5760501" y="2898275"/>
            <a:ext cx="559632" cy="54330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486" name="Shape 1486"/>
        <p:cNvGrpSpPr/>
        <p:nvPr/>
      </p:nvGrpSpPr>
      <p:grpSpPr>
        <a:xfrm>
          <a:off x="0" y="0"/>
          <a:ext cx="0" cy="0"/>
          <a:chOff x="0" y="0"/>
          <a:chExt cx="0" cy="0"/>
        </a:xfrm>
      </p:grpSpPr>
      <p:sp>
        <p:nvSpPr>
          <p:cNvPr id="1487" name="Google Shape;1487;p96"/>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8" name="Google Shape;1488;p9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Pods</a:t>
            </a:r>
            <a:endParaRPr/>
          </a:p>
        </p:txBody>
      </p:sp>
      <p:pic>
        <p:nvPicPr>
          <p:cNvPr id="1489" name="Google Shape;1489;p96"/>
          <p:cNvPicPr preferRelativeResize="0"/>
          <p:nvPr/>
        </p:nvPicPr>
        <p:blipFill>
          <a:blip r:embed="rId3">
            <a:alphaModFix/>
          </a:blip>
          <a:stretch>
            <a:fillRect/>
          </a:stretch>
        </p:blipFill>
        <p:spPr>
          <a:xfrm>
            <a:off x="0" y="1354578"/>
            <a:ext cx="9144000" cy="378904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1493" name="Shape 1493"/>
        <p:cNvGrpSpPr/>
        <p:nvPr/>
      </p:nvGrpSpPr>
      <p:grpSpPr>
        <a:xfrm>
          <a:off x="0" y="0"/>
          <a:ext cx="0" cy="0"/>
          <a:chOff x="0" y="0"/>
          <a:chExt cx="0" cy="0"/>
        </a:xfrm>
      </p:grpSpPr>
      <p:sp>
        <p:nvSpPr>
          <p:cNvPr id="1494" name="Google Shape;1494;p97"/>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Deployment</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Patterns</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498" name="Shape 1498"/>
        <p:cNvGrpSpPr/>
        <p:nvPr/>
      </p:nvGrpSpPr>
      <p:grpSpPr>
        <a:xfrm>
          <a:off x="0" y="0"/>
          <a:ext cx="0" cy="0"/>
          <a:chOff x="0" y="0"/>
          <a:chExt cx="0" cy="0"/>
        </a:xfrm>
      </p:grpSpPr>
      <p:sp>
        <p:nvSpPr>
          <p:cNvPr id="1499" name="Google Shape;1499;p98"/>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0" name="Google Shape;1500;p9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Rolling Update</a:t>
            </a:r>
            <a:endParaRPr/>
          </a:p>
        </p:txBody>
      </p:sp>
      <p:sp>
        <p:nvSpPr>
          <p:cNvPr id="1501" name="Google Shape;1501;p98"/>
          <p:cNvSpPr/>
          <p:nvPr/>
        </p:nvSpPr>
        <p:spPr>
          <a:xfrm>
            <a:off x="7312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98"/>
          <p:cNvSpPr/>
          <p:nvPr/>
        </p:nvSpPr>
        <p:spPr>
          <a:xfrm>
            <a:off x="8697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V1</a:t>
            </a:r>
            <a:endParaRPr sz="1200">
              <a:solidFill>
                <a:srgbClr val="FFFFFF"/>
              </a:solidFill>
            </a:endParaRPr>
          </a:p>
        </p:txBody>
      </p:sp>
      <p:sp>
        <p:nvSpPr>
          <p:cNvPr id="1503" name="Google Shape;1503;p98"/>
          <p:cNvSpPr/>
          <p:nvPr/>
        </p:nvSpPr>
        <p:spPr>
          <a:xfrm>
            <a:off x="19365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V1</a:t>
            </a:r>
            <a:endParaRPr sz="1200">
              <a:solidFill>
                <a:srgbClr val="FFFFFF"/>
              </a:solidFill>
            </a:endParaRPr>
          </a:p>
        </p:txBody>
      </p:sp>
      <p:sp>
        <p:nvSpPr>
          <p:cNvPr id="1504" name="Google Shape;1504;p98"/>
          <p:cNvSpPr/>
          <p:nvPr/>
        </p:nvSpPr>
        <p:spPr>
          <a:xfrm>
            <a:off x="3003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V1</a:t>
            </a:r>
            <a:endParaRPr sz="1200">
              <a:solidFill>
                <a:srgbClr val="FFFFFF"/>
              </a:solidFill>
            </a:endParaRPr>
          </a:p>
        </p:txBody>
      </p:sp>
      <p:sp>
        <p:nvSpPr>
          <p:cNvPr id="1505" name="Google Shape;1505;p98"/>
          <p:cNvSpPr txBox="1"/>
          <p:nvPr/>
        </p:nvSpPr>
        <p:spPr>
          <a:xfrm>
            <a:off x="7312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Group</a:t>
            </a:r>
            <a:endParaRPr sz="1000"/>
          </a:p>
        </p:txBody>
      </p:sp>
      <p:sp>
        <p:nvSpPr>
          <p:cNvPr id="1506" name="Google Shape;1506;p98"/>
          <p:cNvSpPr/>
          <p:nvPr/>
        </p:nvSpPr>
        <p:spPr>
          <a:xfrm>
            <a:off x="47698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98"/>
          <p:cNvSpPr txBox="1"/>
          <p:nvPr/>
        </p:nvSpPr>
        <p:spPr>
          <a:xfrm>
            <a:off x="47698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Group</a:t>
            </a:r>
            <a:endParaRPr sz="1000"/>
          </a:p>
        </p:txBody>
      </p:sp>
      <p:cxnSp>
        <p:nvCxnSpPr>
          <p:cNvPr id="1508" name="Google Shape;1508;p98"/>
          <p:cNvCxnSpPr>
            <a:stCxn id="1509" idx="2"/>
            <a:endCxn id="1502" idx="0"/>
          </p:cNvCxnSpPr>
          <p:nvPr/>
        </p:nvCxnSpPr>
        <p:spPr>
          <a:xfrm flipH="1">
            <a:off x="1351950" y="1998475"/>
            <a:ext cx="2976300" cy="1240200"/>
          </a:xfrm>
          <a:prstGeom prst="straightConnector1">
            <a:avLst/>
          </a:prstGeom>
          <a:noFill/>
          <a:ln cap="flat" cmpd="sng" w="9525">
            <a:solidFill>
              <a:srgbClr val="000000"/>
            </a:solidFill>
            <a:prstDash val="solid"/>
            <a:round/>
            <a:headEnd len="med" w="med" type="none"/>
            <a:tailEnd len="med" w="med" type="none"/>
          </a:ln>
        </p:spPr>
      </p:cxnSp>
      <p:cxnSp>
        <p:nvCxnSpPr>
          <p:cNvPr id="1510" name="Google Shape;1510;p98"/>
          <p:cNvCxnSpPr>
            <a:stCxn id="1509" idx="2"/>
            <a:endCxn id="1503" idx="0"/>
          </p:cNvCxnSpPr>
          <p:nvPr/>
        </p:nvCxnSpPr>
        <p:spPr>
          <a:xfrm flipH="1">
            <a:off x="2418750" y="1998475"/>
            <a:ext cx="1909500" cy="1240200"/>
          </a:xfrm>
          <a:prstGeom prst="straightConnector1">
            <a:avLst/>
          </a:prstGeom>
          <a:noFill/>
          <a:ln cap="flat" cmpd="sng" w="9525">
            <a:solidFill>
              <a:srgbClr val="000000"/>
            </a:solidFill>
            <a:prstDash val="solid"/>
            <a:round/>
            <a:headEnd len="med" w="med" type="none"/>
            <a:tailEnd len="med" w="med" type="none"/>
          </a:ln>
        </p:spPr>
      </p:cxnSp>
      <p:cxnSp>
        <p:nvCxnSpPr>
          <p:cNvPr id="1511" name="Google Shape;1511;p98"/>
          <p:cNvCxnSpPr>
            <a:stCxn id="1509" idx="2"/>
            <a:endCxn id="1504" idx="0"/>
          </p:cNvCxnSpPr>
          <p:nvPr/>
        </p:nvCxnSpPr>
        <p:spPr>
          <a:xfrm flipH="1">
            <a:off x="3485550" y="1998475"/>
            <a:ext cx="842700" cy="1240200"/>
          </a:xfrm>
          <a:prstGeom prst="straightConnector1">
            <a:avLst/>
          </a:prstGeom>
          <a:noFill/>
          <a:ln cap="flat" cmpd="sng" w="9525">
            <a:solidFill>
              <a:srgbClr val="000000"/>
            </a:solidFill>
            <a:prstDash val="solid"/>
            <a:round/>
            <a:headEnd len="med" w="med" type="none"/>
            <a:tailEnd len="med" w="med" type="none"/>
          </a:ln>
        </p:spPr>
      </p:cxnSp>
      <p:sp>
        <p:nvSpPr>
          <p:cNvPr id="1512" name="Google Shape;1512;p98"/>
          <p:cNvSpPr/>
          <p:nvPr/>
        </p:nvSpPr>
        <p:spPr>
          <a:xfrm>
            <a:off x="3852638" y="1164775"/>
            <a:ext cx="972450" cy="833700"/>
          </a:xfrm>
          <a:prstGeom prst="flowChartDecision">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513" name="Google Shape;1513;p98"/>
          <p:cNvSpPr txBox="1"/>
          <p:nvPr/>
        </p:nvSpPr>
        <p:spPr>
          <a:xfrm>
            <a:off x="3869800" y="1385133"/>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517" name="Shape 1517"/>
        <p:cNvGrpSpPr/>
        <p:nvPr/>
      </p:nvGrpSpPr>
      <p:grpSpPr>
        <a:xfrm>
          <a:off x="0" y="0"/>
          <a:ext cx="0" cy="0"/>
          <a:chOff x="0" y="0"/>
          <a:chExt cx="0" cy="0"/>
        </a:xfrm>
      </p:grpSpPr>
      <p:sp>
        <p:nvSpPr>
          <p:cNvPr id="1518" name="Google Shape;1518;p99"/>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19" name="Google Shape;1519;p9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Rolling Update</a:t>
            </a:r>
            <a:endParaRPr/>
          </a:p>
        </p:txBody>
      </p:sp>
      <p:sp>
        <p:nvSpPr>
          <p:cNvPr id="1520" name="Google Shape;1520;p99"/>
          <p:cNvSpPr/>
          <p:nvPr/>
        </p:nvSpPr>
        <p:spPr>
          <a:xfrm>
            <a:off x="7312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9"/>
          <p:cNvSpPr/>
          <p:nvPr/>
        </p:nvSpPr>
        <p:spPr>
          <a:xfrm>
            <a:off x="8697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V1</a:t>
            </a:r>
            <a:endParaRPr sz="1200">
              <a:solidFill>
                <a:srgbClr val="FFFFFF"/>
              </a:solidFill>
            </a:endParaRPr>
          </a:p>
        </p:txBody>
      </p:sp>
      <p:sp>
        <p:nvSpPr>
          <p:cNvPr id="1522" name="Google Shape;1522;p99"/>
          <p:cNvSpPr/>
          <p:nvPr/>
        </p:nvSpPr>
        <p:spPr>
          <a:xfrm>
            <a:off x="19365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V1</a:t>
            </a:r>
            <a:endParaRPr sz="1200">
              <a:solidFill>
                <a:srgbClr val="FFFFFF"/>
              </a:solidFill>
            </a:endParaRPr>
          </a:p>
        </p:txBody>
      </p:sp>
      <p:sp>
        <p:nvSpPr>
          <p:cNvPr id="1523" name="Google Shape;1523;p99"/>
          <p:cNvSpPr/>
          <p:nvPr/>
        </p:nvSpPr>
        <p:spPr>
          <a:xfrm>
            <a:off x="3003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V1</a:t>
            </a:r>
            <a:endParaRPr sz="1200">
              <a:solidFill>
                <a:srgbClr val="FFFFFF"/>
              </a:solidFill>
            </a:endParaRPr>
          </a:p>
        </p:txBody>
      </p:sp>
      <p:sp>
        <p:nvSpPr>
          <p:cNvPr id="1524" name="Google Shape;1524;p99"/>
          <p:cNvSpPr txBox="1"/>
          <p:nvPr/>
        </p:nvSpPr>
        <p:spPr>
          <a:xfrm>
            <a:off x="7312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Group</a:t>
            </a:r>
            <a:endParaRPr sz="1000"/>
          </a:p>
        </p:txBody>
      </p:sp>
      <p:sp>
        <p:nvSpPr>
          <p:cNvPr id="1525" name="Google Shape;1525;p99"/>
          <p:cNvSpPr/>
          <p:nvPr/>
        </p:nvSpPr>
        <p:spPr>
          <a:xfrm>
            <a:off x="47698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9"/>
          <p:cNvSpPr/>
          <p:nvPr/>
        </p:nvSpPr>
        <p:spPr>
          <a:xfrm>
            <a:off x="4908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V2</a:t>
            </a:r>
            <a:endParaRPr sz="1200">
              <a:solidFill>
                <a:srgbClr val="FFFFFF"/>
              </a:solidFill>
            </a:endParaRPr>
          </a:p>
        </p:txBody>
      </p:sp>
      <p:sp>
        <p:nvSpPr>
          <p:cNvPr id="1527" name="Google Shape;1527;p99"/>
          <p:cNvSpPr txBox="1"/>
          <p:nvPr/>
        </p:nvSpPr>
        <p:spPr>
          <a:xfrm>
            <a:off x="47698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Group</a:t>
            </a:r>
            <a:endParaRPr sz="1000"/>
          </a:p>
        </p:txBody>
      </p:sp>
      <p:cxnSp>
        <p:nvCxnSpPr>
          <p:cNvPr id="1528" name="Google Shape;1528;p99"/>
          <p:cNvCxnSpPr>
            <a:stCxn id="1529" idx="2"/>
            <a:endCxn id="1521" idx="0"/>
          </p:cNvCxnSpPr>
          <p:nvPr/>
        </p:nvCxnSpPr>
        <p:spPr>
          <a:xfrm flipH="1">
            <a:off x="1351950" y="1998475"/>
            <a:ext cx="2976300" cy="1240200"/>
          </a:xfrm>
          <a:prstGeom prst="straightConnector1">
            <a:avLst/>
          </a:prstGeom>
          <a:noFill/>
          <a:ln cap="flat" cmpd="sng" w="9525">
            <a:solidFill>
              <a:srgbClr val="000000"/>
            </a:solidFill>
            <a:prstDash val="solid"/>
            <a:round/>
            <a:headEnd len="med" w="med" type="none"/>
            <a:tailEnd len="med" w="med" type="none"/>
          </a:ln>
        </p:spPr>
      </p:cxnSp>
      <p:cxnSp>
        <p:nvCxnSpPr>
          <p:cNvPr id="1530" name="Google Shape;1530;p99"/>
          <p:cNvCxnSpPr>
            <a:stCxn id="1529" idx="2"/>
            <a:endCxn id="1522" idx="0"/>
          </p:cNvCxnSpPr>
          <p:nvPr/>
        </p:nvCxnSpPr>
        <p:spPr>
          <a:xfrm flipH="1">
            <a:off x="2418750" y="1998475"/>
            <a:ext cx="1909500" cy="1240200"/>
          </a:xfrm>
          <a:prstGeom prst="straightConnector1">
            <a:avLst/>
          </a:prstGeom>
          <a:noFill/>
          <a:ln cap="flat" cmpd="sng" w="9525">
            <a:solidFill>
              <a:srgbClr val="000000"/>
            </a:solidFill>
            <a:prstDash val="solid"/>
            <a:round/>
            <a:headEnd len="med" w="med" type="none"/>
            <a:tailEnd len="med" w="med" type="none"/>
          </a:ln>
        </p:spPr>
      </p:cxnSp>
      <p:cxnSp>
        <p:nvCxnSpPr>
          <p:cNvPr id="1531" name="Google Shape;1531;p99"/>
          <p:cNvCxnSpPr>
            <a:stCxn id="1529" idx="2"/>
            <a:endCxn id="1523" idx="0"/>
          </p:cNvCxnSpPr>
          <p:nvPr/>
        </p:nvCxnSpPr>
        <p:spPr>
          <a:xfrm flipH="1">
            <a:off x="3485550" y="1998475"/>
            <a:ext cx="842700" cy="1240200"/>
          </a:xfrm>
          <a:prstGeom prst="straightConnector1">
            <a:avLst/>
          </a:prstGeom>
          <a:noFill/>
          <a:ln cap="flat" cmpd="sng" w="9525">
            <a:solidFill>
              <a:srgbClr val="000000"/>
            </a:solidFill>
            <a:prstDash val="solid"/>
            <a:round/>
            <a:headEnd len="med" w="med" type="none"/>
            <a:tailEnd len="med" w="med" type="none"/>
          </a:ln>
        </p:spPr>
      </p:cxnSp>
      <p:cxnSp>
        <p:nvCxnSpPr>
          <p:cNvPr id="1532" name="Google Shape;1532;p99"/>
          <p:cNvCxnSpPr>
            <a:stCxn id="1529" idx="2"/>
            <a:endCxn id="1526" idx="0"/>
          </p:cNvCxnSpPr>
          <p:nvPr/>
        </p:nvCxnSpPr>
        <p:spPr>
          <a:xfrm>
            <a:off x="4328250" y="1998475"/>
            <a:ext cx="1062300" cy="1240200"/>
          </a:xfrm>
          <a:prstGeom prst="straightConnector1">
            <a:avLst/>
          </a:prstGeom>
          <a:noFill/>
          <a:ln cap="flat" cmpd="sng" w="9525">
            <a:solidFill>
              <a:srgbClr val="000000"/>
            </a:solidFill>
            <a:prstDash val="solid"/>
            <a:round/>
            <a:headEnd len="med" w="med" type="none"/>
            <a:tailEnd len="med" w="med" type="none"/>
          </a:ln>
        </p:spPr>
      </p:cxnSp>
      <p:sp>
        <p:nvSpPr>
          <p:cNvPr id="1533" name="Google Shape;1533;p99"/>
          <p:cNvSpPr/>
          <p:nvPr/>
        </p:nvSpPr>
        <p:spPr>
          <a:xfrm>
            <a:off x="3852638" y="1164775"/>
            <a:ext cx="972450" cy="833700"/>
          </a:xfrm>
          <a:prstGeom prst="flowChartDecision">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534" name="Google Shape;1534;p99"/>
          <p:cNvSpPr txBox="1"/>
          <p:nvPr/>
        </p:nvSpPr>
        <p:spPr>
          <a:xfrm>
            <a:off x="3869800" y="1385133"/>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538" name="Shape 1538"/>
        <p:cNvGrpSpPr/>
        <p:nvPr/>
      </p:nvGrpSpPr>
      <p:grpSpPr>
        <a:xfrm>
          <a:off x="0" y="0"/>
          <a:ext cx="0" cy="0"/>
          <a:chOff x="0" y="0"/>
          <a:chExt cx="0" cy="0"/>
        </a:xfrm>
      </p:grpSpPr>
      <p:sp>
        <p:nvSpPr>
          <p:cNvPr id="1539" name="Google Shape;1539;p100"/>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40" name="Google Shape;1540;p10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Rolling Update</a:t>
            </a:r>
            <a:endParaRPr/>
          </a:p>
        </p:txBody>
      </p:sp>
      <p:sp>
        <p:nvSpPr>
          <p:cNvPr id="1541" name="Google Shape;1541;p100"/>
          <p:cNvSpPr/>
          <p:nvPr/>
        </p:nvSpPr>
        <p:spPr>
          <a:xfrm>
            <a:off x="7312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00"/>
          <p:cNvSpPr/>
          <p:nvPr/>
        </p:nvSpPr>
        <p:spPr>
          <a:xfrm>
            <a:off x="8697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V1</a:t>
            </a:r>
            <a:endParaRPr sz="1200">
              <a:solidFill>
                <a:srgbClr val="FFFFFF"/>
              </a:solidFill>
            </a:endParaRPr>
          </a:p>
        </p:txBody>
      </p:sp>
      <p:sp>
        <p:nvSpPr>
          <p:cNvPr id="1543" name="Google Shape;1543;p100"/>
          <p:cNvSpPr/>
          <p:nvPr/>
        </p:nvSpPr>
        <p:spPr>
          <a:xfrm>
            <a:off x="19365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V1</a:t>
            </a:r>
            <a:endParaRPr sz="1200">
              <a:solidFill>
                <a:srgbClr val="FFFFFF"/>
              </a:solidFill>
            </a:endParaRPr>
          </a:p>
        </p:txBody>
      </p:sp>
      <p:sp>
        <p:nvSpPr>
          <p:cNvPr id="1544" name="Google Shape;1544;p100"/>
          <p:cNvSpPr/>
          <p:nvPr/>
        </p:nvSpPr>
        <p:spPr>
          <a:xfrm>
            <a:off x="3003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V1</a:t>
            </a:r>
            <a:endParaRPr sz="1200">
              <a:solidFill>
                <a:srgbClr val="FFFFFF"/>
              </a:solidFill>
            </a:endParaRPr>
          </a:p>
        </p:txBody>
      </p:sp>
      <p:sp>
        <p:nvSpPr>
          <p:cNvPr id="1545" name="Google Shape;1545;p100"/>
          <p:cNvSpPr txBox="1"/>
          <p:nvPr/>
        </p:nvSpPr>
        <p:spPr>
          <a:xfrm>
            <a:off x="7312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Group</a:t>
            </a:r>
            <a:endParaRPr sz="1000"/>
          </a:p>
        </p:txBody>
      </p:sp>
      <p:sp>
        <p:nvSpPr>
          <p:cNvPr id="1546" name="Google Shape;1546;p100"/>
          <p:cNvSpPr/>
          <p:nvPr/>
        </p:nvSpPr>
        <p:spPr>
          <a:xfrm>
            <a:off x="47698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00"/>
          <p:cNvSpPr/>
          <p:nvPr/>
        </p:nvSpPr>
        <p:spPr>
          <a:xfrm>
            <a:off x="4908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V2</a:t>
            </a:r>
            <a:endParaRPr sz="1200">
              <a:solidFill>
                <a:srgbClr val="FFFFFF"/>
              </a:solidFill>
            </a:endParaRPr>
          </a:p>
        </p:txBody>
      </p:sp>
      <p:sp>
        <p:nvSpPr>
          <p:cNvPr id="1548" name="Google Shape;1548;p100"/>
          <p:cNvSpPr txBox="1"/>
          <p:nvPr/>
        </p:nvSpPr>
        <p:spPr>
          <a:xfrm>
            <a:off x="47698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Group</a:t>
            </a:r>
            <a:endParaRPr sz="1000"/>
          </a:p>
        </p:txBody>
      </p:sp>
      <p:cxnSp>
        <p:nvCxnSpPr>
          <p:cNvPr id="1549" name="Google Shape;1549;p100"/>
          <p:cNvCxnSpPr>
            <a:stCxn id="1550" idx="2"/>
            <a:endCxn id="1542" idx="0"/>
          </p:cNvCxnSpPr>
          <p:nvPr/>
        </p:nvCxnSpPr>
        <p:spPr>
          <a:xfrm flipH="1">
            <a:off x="1351950" y="1998475"/>
            <a:ext cx="2976300" cy="1240200"/>
          </a:xfrm>
          <a:prstGeom prst="straightConnector1">
            <a:avLst/>
          </a:prstGeom>
          <a:noFill/>
          <a:ln cap="flat" cmpd="sng" w="9525">
            <a:solidFill>
              <a:srgbClr val="000000"/>
            </a:solidFill>
            <a:prstDash val="solid"/>
            <a:round/>
            <a:headEnd len="med" w="med" type="none"/>
            <a:tailEnd len="med" w="med" type="none"/>
          </a:ln>
        </p:spPr>
      </p:cxnSp>
      <p:cxnSp>
        <p:nvCxnSpPr>
          <p:cNvPr id="1551" name="Google Shape;1551;p100"/>
          <p:cNvCxnSpPr>
            <a:stCxn id="1550" idx="2"/>
            <a:endCxn id="1543" idx="0"/>
          </p:cNvCxnSpPr>
          <p:nvPr/>
        </p:nvCxnSpPr>
        <p:spPr>
          <a:xfrm flipH="1">
            <a:off x="2418750" y="1998475"/>
            <a:ext cx="1909500" cy="1240200"/>
          </a:xfrm>
          <a:prstGeom prst="straightConnector1">
            <a:avLst/>
          </a:prstGeom>
          <a:noFill/>
          <a:ln cap="flat" cmpd="sng" w="9525">
            <a:solidFill>
              <a:srgbClr val="000000"/>
            </a:solidFill>
            <a:prstDash val="solid"/>
            <a:round/>
            <a:headEnd len="med" w="med" type="none"/>
            <a:tailEnd len="med" w="med" type="none"/>
          </a:ln>
        </p:spPr>
      </p:cxnSp>
      <p:cxnSp>
        <p:nvCxnSpPr>
          <p:cNvPr id="1552" name="Google Shape;1552;p100"/>
          <p:cNvCxnSpPr>
            <a:stCxn id="1550" idx="2"/>
            <a:endCxn id="1544" idx="0"/>
          </p:cNvCxnSpPr>
          <p:nvPr/>
        </p:nvCxnSpPr>
        <p:spPr>
          <a:xfrm flipH="1">
            <a:off x="3485550" y="1998475"/>
            <a:ext cx="842700" cy="1240200"/>
          </a:xfrm>
          <a:prstGeom prst="straightConnector1">
            <a:avLst/>
          </a:prstGeom>
          <a:noFill/>
          <a:ln cap="flat" cmpd="sng" w="9525">
            <a:solidFill>
              <a:srgbClr val="000000"/>
            </a:solidFill>
            <a:prstDash val="solid"/>
            <a:round/>
            <a:headEnd len="med" w="med" type="none"/>
            <a:tailEnd len="med" w="med" type="none"/>
          </a:ln>
        </p:spPr>
      </p:cxnSp>
      <p:cxnSp>
        <p:nvCxnSpPr>
          <p:cNvPr id="1553" name="Google Shape;1553;p100"/>
          <p:cNvCxnSpPr>
            <a:stCxn id="1550" idx="2"/>
            <a:endCxn id="1547" idx="0"/>
          </p:cNvCxnSpPr>
          <p:nvPr/>
        </p:nvCxnSpPr>
        <p:spPr>
          <a:xfrm>
            <a:off x="4328250" y="1998475"/>
            <a:ext cx="1062300" cy="1240200"/>
          </a:xfrm>
          <a:prstGeom prst="straightConnector1">
            <a:avLst/>
          </a:prstGeom>
          <a:noFill/>
          <a:ln cap="flat" cmpd="sng" w="9525">
            <a:solidFill>
              <a:srgbClr val="000000"/>
            </a:solidFill>
            <a:prstDash val="solid"/>
            <a:round/>
            <a:headEnd len="med" w="med" type="none"/>
            <a:tailEnd len="med" w="med" type="none"/>
          </a:ln>
        </p:spPr>
      </p:cxnSp>
      <p:sp>
        <p:nvSpPr>
          <p:cNvPr id="1554" name="Google Shape;1554;p100"/>
          <p:cNvSpPr/>
          <p:nvPr/>
        </p:nvSpPr>
        <p:spPr>
          <a:xfrm>
            <a:off x="1117200" y="3186625"/>
            <a:ext cx="469500" cy="469500"/>
          </a:xfrm>
          <a:prstGeom prst="mathMultiply">
            <a:avLst>
              <a:gd fmla="val 23520"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00"/>
          <p:cNvSpPr/>
          <p:nvPr/>
        </p:nvSpPr>
        <p:spPr>
          <a:xfrm>
            <a:off x="3852638" y="1164775"/>
            <a:ext cx="972450" cy="833700"/>
          </a:xfrm>
          <a:prstGeom prst="flowChartDecision">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556" name="Google Shape;1556;p100"/>
          <p:cNvSpPr txBox="1"/>
          <p:nvPr/>
        </p:nvSpPr>
        <p:spPr>
          <a:xfrm>
            <a:off x="3869800" y="1385133"/>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560" name="Shape 1560"/>
        <p:cNvGrpSpPr/>
        <p:nvPr/>
      </p:nvGrpSpPr>
      <p:grpSpPr>
        <a:xfrm>
          <a:off x="0" y="0"/>
          <a:ext cx="0" cy="0"/>
          <a:chOff x="0" y="0"/>
          <a:chExt cx="0" cy="0"/>
        </a:xfrm>
      </p:grpSpPr>
      <p:sp>
        <p:nvSpPr>
          <p:cNvPr id="1561" name="Google Shape;1561;p101"/>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62" name="Google Shape;1562;p10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Rolling Update</a:t>
            </a:r>
            <a:endParaRPr/>
          </a:p>
        </p:txBody>
      </p:sp>
      <p:sp>
        <p:nvSpPr>
          <p:cNvPr id="1563" name="Google Shape;1563;p101"/>
          <p:cNvSpPr/>
          <p:nvPr/>
        </p:nvSpPr>
        <p:spPr>
          <a:xfrm>
            <a:off x="7312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01"/>
          <p:cNvSpPr/>
          <p:nvPr/>
        </p:nvSpPr>
        <p:spPr>
          <a:xfrm>
            <a:off x="19365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V1</a:t>
            </a:r>
            <a:endParaRPr sz="1200">
              <a:solidFill>
                <a:srgbClr val="FFFFFF"/>
              </a:solidFill>
            </a:endParaRPr>
          </a:p>
        </p:txBody>
      </p:sp>
      <p:sp>
        <p:nvSpPr>
          <p:cNvPr id="1565" name="Google Shape;1565;p101"/>
          <p:cNvSpPr/>
          <p:nvPr/>
        </p:nvSpPr>
        <p:spPr>
          <a:xfrm>
            <a:off x="3003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V1</a:t>
            </a:r>
            <a:endParaRPr sz="1200">
              <a:solidFill>
                <a:srgbClr val="FFFFFF"/>
              </a:solidFill>
            </a:endParaRPr>
          </a:p>
        </p:txBody>
      </p:sp>
      <p:sp>
        <p:nvSpPr>
          <p:cNvPr id="1566" name="Google Shape;1566;p101"/>
          <p:cNvSpPr txBox="1"/>
          <p:nvPr/>
        </p:nvSpPr>
        <p:spPr>
          <a:xfrm>
            <a:off x="7312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Group</a:t>
            </a:r>
            <a:endParaRPr sz="1000"/>
          </a:p>
        </p:txBody>
      </p:sp>
      <p:sp>
        <p:nvSpPr>
          <p:cNvPr id="1567" name="Google Shape;1567;p101"/>
          <p:cNvSpPr/>
          <p:nvPr/>
        </p:nvSpPr>
        <p:spPr>
          <a:xfrm>
            <a:off x="47698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01"/>
          <p:cNvSpPr/>
          <p:nvPr/>
        </p:nvSpPr>
        <p:spPr>
          <a:xfrm>
            <a:off x="4908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V2</a:t>
            </a:r>
            <a:endParaRPr sz="1200">
              <a:solidFill>
                <a:srgbClr val="FFFFFF"/>
              </a:solidFill>
            </a:endParaRPr>
          </a:p>
        </p:txBody>
      </p:sp>
      <p:sp>
        <p:nvSpPr>
          <p:cNvPr id="1569" name="Google Shape;1569;p101"/>
          <p:cNvSpPr/>
          <p:nvPr/>
        </p:nvSpPr>
        <p:spPr>
          <a:xfrm>
            <a:off x="59751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V2</a:t>
            </a:r>
            <a:endParaRPr sz="1200">
              <a:solidFill>
                <a:srgbClr val="FFFFFF"/>
              </a:solidFill>
            </a:endParaRPr>
          </a:p>
        </p:txBody>
      </p:sp>
      <p:sp>
        <p:nvSpPr>
          <p:cNvPr id="1570" name="Google Shape;1570;p101"/>
          <p:cNvSpPr txBox="1"/>
          <p:nvPr/>
        </p:nvSpPr>
        <p:spPr>
          <a:xfrm>
            <a:off x="47698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Group</a:t>
            </a:r>
            <a:endParaRPr sz="1000"/>
          </a:p>
        </p:txBody>
      </p:sp>
      <p:cxnSp>
        <p:nvCxnSpPr>
          <p:cNvPr id="1571" name="Google Shape;1571;p101"/>
          <p:cNvCxnSpPr>
            <a:stCxn id="1572" idx="2"/>
            <a:endCxn id="1568" idx="0"/>
          </p:cNvCxnSpPr>
          <p:nvPr/>
        </p:nvCxnSpPr>
        <p:spPr>
          <a:xfrm>
            <a:off x="4328250" y="1998475"/>
            <a:ext cx="1062300" cy="1240200"/>
          </a:xfrm>
          <a:prstGeom prst="straightConnector1">
            <a:avLst/>
          </a:prstGeom>
          <a:noFill/>
          <a:ln cap="flat" cmpd="sng" w="9525">
            <a:solidFill>
              <a:srgbClr val="000000"/>
            </a:solidFill>
            <a:prstDash val="solid"/>
            <a:round/>
            <a:headEnd len="med" w="med" type="none"/>
            <a:tailEnd len="med" w="med" type="none"/>
          </a:ln>
        </p:spPr>
      </p:cxnSp>
      <p:cxnSp>
        <p:nvCxnSpPr>
          <p:cNvPr id="1573" name="Google Shape;1573;p101"/>
          <p:cNvCxnSpPr>
            <a:stCxn id="1572" idx="2"/>
            <a:endCxn id="1564" idx="0"/>
          </p:cNvCxnSpPr>
          <p:nvPr/>
        </p:nvCxnSpPr>
        <p:spPr>
          <a:xfrm flipH="1">
            <a:off x="2418750" y="1998475"/>
            <a:ext cx="1909500" cy="1240200"/>
          </a:xfrm>
          <a:prstGeom prst="straightConnector1">
            <a:avLst/>
          </a:prstGeom>
          <a:noFill/>
          <a:ln cap="flat" cmpd="sng" w="9525">
            <a:solidFill>
              <a:srgbClr val="000000"/>
            </a:solidFill>
            <a:prstDash val="solid"/>
            <a:round/>
            <a:headEnd len="med" w="med" type="none"/>
            <a:tailEnd len="med" w="med" type="none"/>
          </a:ln>
        </p:spPr>
      </p:cxnSp>
      <p:cxnSp>
        <p:nvCxnSpPr>
          <p:cNvPr id="1574" name="Google Shape;1574;p101"/>
          <p:cNvCxnSpPr>
            <a:stCxn id="1572" idx="2"/>
            <a:endCxn id="1565" idx="0"/>
          </p:cNvCxnSpPr>
          <p:nvPr/>
        </p:nvCxnSpPr>
        <p:spPr>
          <a:xfrm flipH="1">
            <a:off x="3485550" y="1998475"/>
            <a:ext cx="842700" cy="1240200"/>
          </a:xfrm>
          <a:prstGeom prst="straightConnector1">
            <a:avLst/>
          </a:prstGeom>
          <a:noFill/>
          <a:ln cap="flat" cmpd="sng" w="9525">
            <a:solidFill>
              <a:srgbClr val="000000"/>
            </a:solidFill>
            <a:prstDash val="solid"/>
            <a:round/>
            <a:headEnd len="med" w="med" type="none"/>
            <a:tailEnd len="med" w="med" type="none"/>
          </a:ln>
        </p:spPr>
      </p:cxnSp>
      <p:sp>
        <p:nvSpPr>
          <p:cNvPr id="1575" name="Google Shape;1575;p101"/>
          <p:cNvSpPr/>
          <p:nvPr/>
        </p:nvSpPr>
        <p:spPr>
          <a:xfrm>
            <a:off x="2184000" y="3186625"/>
            <a:ext cx="469500" cy="469500"/>
          </a:xfrm>
          <a:prstGeom prst="mathMultiply">
            <a:avLst>
              <a:gd fmla="val 23520"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6" name="Google Shape;1576;p101"/>
          <p:cNvCxnSpPr>
            <a:stCxn id="1572" idx="2"/>
            <a:endCxn id="1569" idx="0"/>
          </p:cNvCxnSpPr>
          <p:nvPr/>
        </p:nvCxnSpPr>
        <p:spPr>
          <a:xfrm>
            <a:off x="4328250" y="1998475"/>
            <a:ext cx="2129100" cy="1240200"/>
          </a:xfrm>
          <a:prstGeom prst="straightConnector1">
            <a:avLst/>
          </a:prstGeom>
          <a:noFill/>
          <a:ln cap="flat" cmpd="sng" w="9525">
            <a:solidFill>
              <a:srgbClr val="000000"/>
            </a:solidFill>
            <a:prstDash val="solid"/>
            <a:round/>
            <a:headEnd len="med" w="med" type="none"/>
            <a:tailEnd len="med" w="med" type="none"/>
          </a:ln>
        </p:spPr>
      </p:cxnSp>
      <p:sp>
        <p:nvSpPr>
          <p:cNvPr id="1577" name="Google Shape;1577;p101"/>
          <p:cNvSpPr/>
          <p:nvPr/>
        </p:nvSpPr>
        <p:spPr>
          <a:xfrm>
            <a:off x="3852638" y="1164775"/>
            <a:ext cx="972450" cy="833700"/>
          </a:xfrm>
          <a:prstGeom prst="flowChartDecision">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578" name="Google Shape;1578;p101"/>
          <p:cNvSpPr txBox="1"/>
          <p:nvPr/>
        </p:nvSpPr>
        <p:spPr>
          <a:xfrm>
            <a:off x="3869800" y="1385133"/>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227" name="Shape 227"/>
        <p:cNvGrpSpPr/>
        <p:nvPr/>
      </p:nvGrpSpPr>
      <p:grpSpPr>
        <a:xfrm>
          <a:off x="0" y="0"/>
          <a:ext cx="0" cy="0"/>
          <a:chOff x="0" y="0"/>
          <a:chExt cx="0" cy="0"/>
        </a:xfrm>
      </p:grpSpPr>
      <p:sp>
        <p:nvSpPr>
          <p:cNvPr id="228" name="Google Shape;228;p21"/>
          <p:cNvSpPr/>
          <p:nvPr/>
        </p:nvSpPr>
        <p:spPr>
          <a:xfrm>
            <a:off x="0" y="1017725"/>
            <a:ext cx="9161100" cy="412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Organized around business capabilities</a:t>
            </a:r>
            <a:endParaRPr/>
          </a:p>
        </p:txBody>
      </p:sp>
      <p:cxnSp>
        <p:nvCxnSpPr>
          <p:cNvPr id="230" name="Google Shape;230;p21"/>
          <p:cNvCxnSpPr/>
          <p:nvPr/>
        </p:nvCxnSpPr>
        <p:spPr>
          <a:xfrm>
            <a:off x="4352200" y="1167175"/>
            <a:ext cx="0" cy="3633300"/>
          </a:xfrm>
          <a:prstGeom prst="straightConnector1">
            <a:avLst/>
          </a:prstGeom>
          <a:noFill/>
          <a:ln cap="flat" cmpd="sng" w="19050">
            <a:solidFill>
              <a:srgbClr val="C5C5CC"/>
            </a:solidFill>
            <a:prstDash val="dash"/>
            <a:round/>
            <a:headEnd len="med" w="med" type="none"/>
            <a:tailEnd len="med" w="med" type="none"/>
          </a:ln>
        </p:spPr>
      </p:cxnSp>
      <p:grpSp>
        <p:nvGrpSpPr>
          <p:cNvPr id="231" name="Google Shape;231;p21"/>
          <p:cNvGrpSpPr/>
          <p:nvPr/>
        </p:nvGrpSpPr>
        <p:grpSpPr>
          <a:xfrm>
            <a:off x="534850" y="1322775"/>
            <a:ext cx="1243850" cy="801300"/>
            <a:chOff x="382450" y="1170375"/>
            <a:chExt cx="1243850" cy="801300"/>
          </a:xfrm>
        </p:grpSpPr>
        <p:pic>
          <p:nvPicPr>
            <p:cNvPr descr="blueuser.png" id="232" name="Google Shape;232;p21"/>
            <p:cNvPicPr preferRelativeResize="0"/>
            <p:nvPr/>
          </p:nvPicPr>
          <p:blipFill>
            <a:blip r:embed="rId3">
              <a:alphaModFix/>
            </a:blip>
            <a:stretch>
              <a:fillRect/>
            </a:stretch>
          </p:blipFill>
          <p:spPr>
            <a:xfrm>
              <a:off x="382450" y="1236325"/>
              <a:ext cx="572700" cy="572700"/>
            </a:xfrm>
            <a:prstGeom prst="rect">
              <a:avLst/>
            </a:prstGeom>
            <a:noFill/>
            <a:ln>
              <a:noFill/>
            </a:ln>
          </p:spPr>
        </p:pic>
        <p:pic>
          <p:nvPicPr>
            <p:cNvPr descr="blueuser.png" id="233" name="Google Shape;233;p21"/>
            <p:cNvPicPr preferRelativeResize="0"/>
            <p:nvPr/>
          </p:nvPicPr>
          <p:blipFill>
            <a:blip r:embed="rId3">
              <a:alphaModFix/>
            </a:blip>
            <a:stretch>
              <a:fillRect/>
            </a:stretch>
          </p:blipFill>
          <p:spPr>
            <a:xfrm>
              <a:off x="748800" y="1398975"/>
              <a:ext cx="572700" cy="572700"/>
            </a:xfrm>
            <a:prstGeom prst="rect">
              <a:avLst/>
            </a:prstGeom>
            <a:noFill/>
            <a:ln>
              <a:noFill/>
            </a:ln>
          </p:spPr>
        </p:pic>
        <p:pic>
          <p:nvPicPr>
            <p:cNvPr descr="blueuser.png" id="234" name="Google Shape;234;p21"/>
            <p:cNvPicPr preferRelativeResize="0"/>
            <p:nvPr/>
          </p:nvPicPr>
          <p:blipFill>
            <a:blip r:embed="rId3">
              <a:alphaModFix/>
            </a:blip>
            <a:stretch>
              <a:fillRect/>
            </a:stretch>
          </p:blipFill>
          <p:spPr>
            <a:xfrm>
              <a:off x="1053600" y="1170375"/>
              <a:ext cx="572700" cy="572700"/>
            </a:xfrm>
            <a:prstGeom prst="rect">
              <a:avLst/>
            </a:prstGeom>
            <a:noFill/>
            <a:ln>
              <a:noFill/>
            </a:ln>
          </p:spPr>
        </p:pic>
      </p:grpSp>
      <p:sp>
        <p:nvSpPr>
          <p:cNvPr id="235" name="Google Shape;235;p21"/>
          <p:cNvSpPr txBox="1"/>
          <p:nvPr>
            <p:ph idx="1" type="body"/>
          </p:nvPr>
        </p:nvSpPr>
        <p:spPr>
          <a:xfrm>
            <a:off x="2295450" y="1505325"/>
            <a:ext cx="15825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sz="1700">
                <a:solidFill>
                  <a:srgbClr val="384B66"/>
                </a:solidFill>
                <a:latin typeface="Varela Round"/>
                <a:ea typeface="Varela Round"/>
                <a:cs typeface="Varela Round"/>
                <a:sym typeface="Varela Round"/>
              </a:rPr>
              <a:t>UI</a:t>
            </a:r>
            <a:endParaRPr b="1" sz="1700">
              <a:solidFill>
                <a:srgbClr val="384B66"/>
              </a:solidFill>
            </a:endParaRPr>
          </a:p>
        </p:txBody>
      </p:sp>
      <p:grpSp>
        <p:nvGrpSpPr>
          <p:cNvPr id="236" name="Google Shape;236;p21"/>
          <p:cNvGrpSpPr/>
          <p:nvPr/>
        </p:nvGrpSpPr>
        <p:grpSpPr>
          <a:xfrm>
            <a:off x="455004" y="2388062"/>
            <a:ext cx="1366213" cy="1203808"/>
            <a:chOff x="454994" y="2388087"/>
            <a:chExt cx="1435098" cy="1264504"/>
          </a:xfrm>
        </p:grpSpPr>
        <p:pic>
          <p:nvPicPr>
            <p:cNvPr descr="reduser.png" id="237" name="Google Shape;237;p21"/>
            <p:cNvPicPr preferRelativeResize="0"/>
            <p:nvPr/>
          </p:nvPicPr>
          <p:blipFill>
            <a:blip r:embed="rId4">
              <a:alphaModFix/>
            </a:blip>
            <a:stretch>
              <a:fillRect/>
            </a:stretch>
          </p:blipFill>
          <p:spPr>
            <a:xfrm>
              <a:off x="454994" y="2481867"/>
              <a:ext cx="611675" cy="611675"/>
            </a:xfrm>
            <a:prstGeom prst="rect">
              <a:avLst/>
            </a:prstGeom>
            <a:noFill/>
            <a:ln>
              <a:noFill/>
            </a:ln>
          </p:spPr>
        </p:pic>
        <p:pic>
          <p:nvPicPr>
            <p:cNvPr descr="reduser.png" id="238" name="Google Shape;238;p21"/>
            <p:cNvPicPr preferRelativeResize="0"/>
            <p:nvPr/>
          </p:nvPicPr>
          <p:blipFill>
            <a:blip r:embed="rId4">
              <a:alphaModFix/>
            </a:blip>
            <a:stretch>
              <a:fillRect/>
            </a:stretch>
          </p:blipFill>
          <p:spPr>
            <a:xfrm>
              <a:off x="924648" y="2614485"/>
              <a:ext cx="611675" cy="611675"/>
            </a:xfrm>
            <a:prstGeom prst="rect">
              <a:avLst/>
            </a:prstGeom>
            <a:noFill/>
            <a:ln>
              <a:noFill/>
            </a:ln>
          </p:spPr>
        </p:pic>
        <p:pic>
          <p:nvPicPr>
            <p:cNvPr descr="reduser.png" id="239" name="Google Shape;239;p21"/>
            <p:cNvPicPr preferRelativeResize="0"/>
            <p:nvPr/>
          </p:nvPicPr>
          <p:blipFill>
            <a:blip r:embed="rId4">
              <a:alphaModFix/>
            </a:blip>
            <a:stretch>
              <a:fillRect/>
            </a:stretch>
          </p:blipFill>
          <p:spPr>
            <a:xfrm>
              <a:off x="1278417" y="2388087"/>
              <a:ext cx="611675" cy="611675"/>
            </a:xfrm>
            <a:prstGeom prst="rect">
              <a:avLst/>
            </a:prstGeom>
            <a:noFill/>
            <a:ln>
              <a:noFill/>
            </a:ln>
          </p:spPr>
        </p:pic>
        <p:pic>
          <p:nvPicPr>
            <p:cNvPr descr="reduser.png" id="240" name="Google Shape;240;p21"/>
            <p:cNvPicPr preferRelativeResize="0"/>
            <p:nvPr/>
          </p:nvPicPr>
          <p:blipFill>
            <a:blip r:embed="rId4">
              <a:alphaModFix/>
            </a:blip>
            <a:stretch>
              <a:fillRect/>
            </a:stretch>
          </p:blipFill>
          <p:spPr>
            <a:xfrm>
              <a:off x="1271823" y="2964716"/>
              <a:ext cx="611675" cy="611675"/>
            </a:xfrm>
            <a:prstGeom prst="rect">
              <a:avLst/>
            </a:prstGeom>
            <a:noFill/>
            <a:ln>
              <a:noFill/>
            </a:ln>
          </p:spPr>
        </p:pic>
        <p:pic>
          <p:nvPicPr>
            <p:cNvPr descr="reduser.png" id="241" name="Google Shape;241;p21"/>
            <p:cNvPicPr preferRelativeResize="0"/>
            <p:nvPr/>
          </p:nvPicPr>
          <p:blipFill>
            <a:blip r:embed="rId4">
              <a:alphaModFix/>
            </a:blip>
            <a:stretch>
              <a:fillRect/>
            </a:stretch>
          </p:blipFill>
          <p:spPr>
            <a:xfrm>
              <a:off x="586023" y="3040916"/>
              <a:ext cx="611675" cy="611675"/>
            </a:xfrm>
            <a:prstGeom prst="rect">
              <a:avLst/>
            </a:prstGeom>
            <a:noFill/>
            <a:ln>
              <a:noFill/>
            </a:ln>
          </p:spPr>
        </p:pic>
      </p:grpSp>
      <p:sp>
        <p:nvSpPr>
          <p:cNvPr id="242" name="Google Shape;242;p21"/>
          <p:cNvSpPr txBox="1"/>
          <p:nvPr>
            <p:ph idx="1" type="body"/>
          </p:nvPr>
        </p:nvSpPr>
        <p:spPr>
          <a:xfrm>
            <a:off x="2295450" y="2802238"/>
            <a:ext cx="15825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sz="1700">
                <a:solidFill>
                  <a:srgbClr val="384B66"/>
                </a:solidFill>
                <a:latin typeface="Varela Round"/>
                <a:ea typeface="Varela Round"/>
                <a:cs typeface="Varela Round"/>
                <a:sym typeface="Varela Round"/>
              </a:rPr>
              <a:t>Server</a:t>
            </a:r>
            <a:endParaRPr b="1" sz="1700">
              <a:solidFill>
                <a:srgbClr val="384B66"/>
              </a:solidFill>
            </a:endParaRPr>
          </a:p>
        </p:txBody>
      </p:sp>
      <p:grpSp>
        <p:nvGrpSpPr>
          <p:cNvPr id="243" name="Google Shape;243;p21"/>
          <p:cNvGrpSpPr/>
          <p:nvPr/>
        </p:nvGrpSpPr>
        <p:grpSpPr>
          <a:xfrm>
            <a:off x="671502" y="3904013"/>
            <a:ext cx="962507" cy="801303"/>
            <a:chOff x="671500" y="3904012"/>
            <a:chExt cx="1014874" cy="844899"/>
          </a:xfrm>
        </p:grpSpPr>
        <p:pic>
          <p:nvPicPr>
            <p:cNvPr descr="greenuser.png" id="244" name="Google Shape;244;p21"/>
            <p:cNvPicPr preferRelativeResize="0"/>
            <p:nvPr/>
          </p:nvPicPr>
          <p:blipFill>
            <a:blip r:embed="rId5">
              <a:alphaModFix/>
            </a:blip>
            <a:stretch>
              <a:fillRect/>
            </a:stretch>
          </p:blipFill>
          <p:spPr>
            <a:xfrm>
              <a:off x="1053225" y="3904012"/>
              <a:ext cx="633149" cy="633149"/>
            </a:xfrm>
            <a:prstGeom prst="rect">
              <a:avLst/>
            </a:prstGeom>
            <a:noFill/>
            <a:ln>
              <a:noFill/>
            </a:ln>
          </p:spPr>
        </p:pic>
        <p:pic>
          <p:nvPicPr>
            <p:cNvPr descr="greenuser.png" id="245" name="Google Shape;245;p21"/>
            <p:cNvPicPr preferRelativeResize="0"/>
            <p:nvPr/>
          </p:nvPicPr>
          <p:blipFill>
            <a:blip r:embed="rId5">
              <a:alphaModFix/>
            </a:blip>
            <a:stretch>
              <a:fillRect/>
            </a:stretch>
          </p:blipFill>
          <p:spPr>
            <a:xfrm>
              <a:off x="671500" y="4115762"/>
              <a:ext cx="633149" cy="633149"/>
            </a:xfrm>
            <a:prstGeom prst="rect">
              <a:avLst/>
            </a:prstGeom>
            <a:noFill/>
            <a:ln>
              <a:noFill/>
            </a:ln>
          </p:spPr>
        </p:pic>
      </p:grpSp>
      <p:sp>
        <p:nvSpPr>
          <p:cNvPr id="246" name="Google Shape;246;p21"/>
          <p:cNvSpPr txBox="1"/>
          <p:nvPr>
            <p:ph idx="1" type="body"/>
          </p:nvPr>
        </p:nvSpPr>
        <p:spPr>
          <a:xfrm>
            <a:off x="2295450" y="4108338"/>
            <a:ext cx="15825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sz="1700">
                <a:solidFill>
                  <a:srgbClr val="384B66"/>
                </a:solidFill>
                <a:latin typeface="Varela Round"/>
                <a:ea typeface="Varela Round"/>
                <a:cs typeface="Varela Round"/>
                <a:sym typeface="Varela Round"/>
              </a:rPr>
              <a:t>DBA</a:t>
            </a:r>
            <a:endParaRPr b="1" sz="1700">
              <a:solidFill>
                <a:srgbClr val="384B66"/>
              </a:solidFill>
            </a:endParaRPr>
          </a:p>
        </p:txBody>
      </p:sp>
      <p:pic>
        <p:nvPicPr>
          <p:cNvPr descr="reduser.png" id="247" name="Google Shape;247;p21"/>
          <p:cNvPicPr preferRelativeResize="0"/>
          <p:nvPr/>
        </p:nvPicPr>
        <p:blipFill>
          <a:blip r:embed="rId4">
            <a:alphaModFix/>
          </a:blip>
          <a:stretch>
            <a:fillRect/>
          </a:stretch>
        </p:blipFill>
        <p:spPr>
          <a:xfrm>
            <a:off x="5945800" y="1275625"/>
            <a:ext cx="586225" cy="586225"/>
          </a:xfrm>
          <a:prstGeom prst="rect">
            <a:avLst/>
          </a:prstGeom>
          <a:noFill/>
          <a:ln>
            <a:noFill/>
          </a:ln>
        </p:spPr>
      </p:pic>
      <p:pic>
        <p:nvPicPr>
          <p:cNvPr descr="reduser.png" id="248" name="Google Shape;248;p21"/>
          <p:cNvPicPr preferRelativeResize="0"/>
          <p:nvPr/>
        </p:nvPicPr>
        <p:blipFill>
          <a:blip r:embed="rId4">
            <a:alphaModFix/>
          </a:blip>
          <a:stretch>
            <a:fillRect/>
          </a:stretch>
        </p:blipFill>
        <p:spPr>
          <a:xfrm>
            <a:off x="6296750" y="1613775"/>
            <a:ext cx="572700" cy="572700"/>
          </a:xfrm>
          <a:prstGeom prst="rect">
            <a:avLst/>
          </a:prstGeom>
          <a:noFill/>
          <a:ln>
            <a:noFill/>
          </a:ln>
        </p:spPr>
      </p:pic>
      <p:pic>
        <p:nvPicPr>
          <p:cNvPr descr="blueuser.png" id="249" name="Google Shape;249;p21"/>
          <p:cNvPicPr preferRelativeResize="0"/>
          <p:nvPr/>
        </p:nvPicPr>
        <p:blipFill>
          <a:blip r:embed="rId3">
            <a:alphaModFix/>
          </a:blip>
          <a:stretch>
            <a:fillRect/>
          </a:stretch>
        </p:blipFill>
        <p:spPr>
          <a:xfrm>
            <a:off x="5619358" y="1545525"/>
            <a:ext cx="572700" cy="572700"/>
          </a:xfrm>
          <a:prstGeom prst="rect">
            <a:avLst/>
          </a:prstGeom>
          <a:noFill/>
          <a:ln>
            <a:noFill/>
          </a:ln>
        </p:spPr>
      </p:pic>
      <p:pic>
        <p:nvPicPr>
          <p:cNvPr descr="greenuser.png" id="250" name="Google Shape;250;p21"/>
          <p:cNvPicPr preferRelativeResize="0"/>
          <p:nvPr/>
        </p:nvPicPr>
        <p:blipFill rotWithShape="1">
          <a:blip r:embed="rId5">
            <a:alphaModFix/>
          </a:blip>
          <a:srcRect b="9543" l="0" r="9551" t="0"/>
          <a:stretch/>
        </p:blipFill>
        <p:spPr>
          <a:xfrm>
            <a:off x="5135448" y="3016775"/>
            <a:ext cx="539227" cy="539250"/>
          </a:xfrm>
          <a:prstGeom prst="rect">
            <a:avLst/>
          </a:prstGeom>
          <a:noFill/>
          <a:ln>
            <a:noFill/>
          </a:ln>
        </p:spPr>
      </p:pic>
      <p:pic>
        <p:nvPicPr>
          <p:cNvPr descr="reduser.png" id="251" name="Google Shape;251;p21"/>
          <p:cNvPicPr preferRelativeResize="0"/>
          <p:nvPr/>
        </p:nvPicPr>
        <p:blipFill>
          <a:blip r:embed="rId4">
            <a:alphaModFix/>
          </a:blip>
          <a:stretch>
            <a:fillRect/>
          </a:stretch>
        </p:blipFill>
        <p:spPr>
          <a:xfrm>
            <a:off x="4809925" y="3284851"/>
            <a:ext cx="572700" cy="572700"/>
          </a:xfrm>
          <a:prstGeom prst="rect">
            <a:avLst/>
          </a:prstGeom>
          <a:noFill/>
          <a:ln>
            <a:noFill/>
          </a:ln>
        </p:spPr>
      </p:pic>
      <p:pic>
        <p:nvPicPr>
          <p:cNvPr descr="reduser.png" id="252" name="Google Shape;252;p21"/>
          <p:cNvPicPr preferRelativeResize="0"/>
          <p:nvPr/>
        </p:nvPicPr>
        <p:blipFill>
          <a:blip r:embed="rId4">
            <a:alphaModFix/>
          </a:blip>
          <a:stretch>
            <a:fillRect/>
          </a:stretch>
        </p:blipFill>
        <p:spPr>
          <a:xfrm>
            <a:off x="5202425" y="3556025"/>
            <a:ext cx="572700" cy="572700"/>
          </a:xfrm>
          <a:prstGeom prst="rect">
            <a:avLst/>
          </a:prstGeom>
          <a:noFill/>
          <a:ln>
            <a:noFill/>
          </a:ln>
        </p:spPr>
      </p:pic>
      <p:pic>
        <p:nvPicPr>
          <p:cNvPr descr="blueuser.png" id="253" name="Google Shape;253;p21"/>
          <p:cNvPicPr preferRelativeResize="0"/>
          <p:nvPr/>
        </p:nvPicPr>
        <p:blipFill>
          <a:blip r:embed="rId3">
            <a:alphaModFix/>
          </a:blip>
          <a:stretch>
            <a:fillRect/>
          </a:stretch>
        </p:blipFill>
        <p:spPr>
          <a:xfrm>
            <a:off x="5560673" y="3208375"/>
            <a:ext cx="572700" cy="572700"/>
          </a:xfrm>
          <a:prstGeom prst="rect">
            <a:avLst/>
          </a:prstGeom>
          <a:noFill/>
          <a:ln>
            <a:noFill/>
          </a:ln>
        </p:spPr>
      </p:pic>
      <p:pic>
        <p:nvPicPr>
          <p:cNvPr descr="greenuser.png" id="254" name="Google Shape;254;p21"/>
          <p:cNvPicPr preferRelativeResize="0"/>
          <p:nvPr/>
        </p:nvPicPr>
        <p:blipFill>
          <a:blip r:embed="rId5">
            <a:alphaModFix/>
          </a:blip>
          <a:stretch>
            <a:fillRect/>
          </a:stretch>
        </p:blipFill>
        <p:spPr>
          <a:xfrm>
            <a:off x="7375776" y="2665051"/>
            <a:ext cx="572700" cy="572723"/>
          </a:xfrm>
          <a:prstGeom prst="rect">
            <a:avLst/>
          </a:prstGeom>
          <a:noFill/>
          <a:ln>
            <a:noFill/>
          </a:ln>
        </p:spPr>
      </p:pic>
      <p:pic>
        <p:nvPicPr>
          <p:cNvPr descr="reduser.png" id="255" name="Google Shape;255;p21"/>
          <p:cNvPicPr preferRelativeResize="0"/>
          <p:nvPr/>
        </p:nvPicPr>
        <p:blipFill>
          <a:blip r:embed="rId4">
            <a:alphaModFix/>
          </a:blip>
          <a:stretch>
            <a:fillRect/>
          </a:stretch>
        </p:blipFill>
        <p:spPr>
          <a:xfrm>
            <a:off x="8012000" y="2759424"/>
            <a:ext cx="572700" cy="572700"/>
          </a:xfrm>
          <a:prstGeom prst="rect">
            <a:avLst/>
          </a:prstGeom>
          <a:noFill/>
          <a:ln>
            <a:noFill/>
          </a:ln>
        </p:spPr>
      </p:pic>
      <p:pic>
        <p:nvPicPr>
          <p:cNvPr descr="blueuser.png" id="256" name="Google Shape;256;p21"/>
          <p:cNvPicPr preferRelativeResize="0"/>
          <p:nvPr/>
        </p:nvPicPr>
        <p:blipFill>
          <a:blip r:embed="rId3">
            <a:alphaModFix/>
          </a:blip>
          <a:stretch>
            <a:fillRect/>
          </a:stretch>
        </p:blipFill>
        <p:spPr>
          <a:xfrm>
            <a:off x="7688454" y="2477027"/>
            <a:ext cx="572700" cy="572700"/>
          </a:xfrm>
          <a:prstGeom prst="rect">
            <a:avLst/>
          </a:prstGeom>
          <a:noFill/>
          <a:ln>
            <a:noFill/>
          </a:ln>
        </p:spPr>
      </p:pic>
      <p:sp>
        <p:nvSpPr>
          <p:cNvPr id="257" name="Google Shape;257;p21"/>
          <p:cNvSpPr txBox="1"/>
          <p:nvPr>
            <p:ph idx="1" type="body"/>
          </p:nvPr>
        </p:nvSpPr>
        <p:spPr>
          <a:xfrm>
            <a:off x="5472638" y="2095647"/>
            <a:ext cx="15825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sz="1700">
                <a:solidFill>
                  <a:srgbClr val="384B66"/>
                </a:solidFill>
                <a:latin typeface="Varela Round"/>
                <a:ea typeface="Varela Round"/>
                <a:cs typeface="Varela Round"/>
                <a:sym typeface="Varela Round"/>
              </a:rPr>
              <a:t>Shipping</a:t>
            </a:r>
            <a:endParaRPr b="1" sz="1700">
              <a:solidFill>
                <a:srgbClr val="384B66"/>
              </a:solidFill>
            </a:endParaRPr>
          </a:p>
        </p:txBody>
      </p:sp>
      <p:sp>
        <p:nvSpPr>
          <p:cNvPr id="258" name="Google Shape;258;p21"/>
          <p:cNvSpPr txBox="1"/>
          <p:nvPr>
            <p:ph idx="1" type="body"/>
          </p:nvPr>
        </p:nvSpPr>
        <p:spPr>
          <a:xfrm>
            <a:off x="4660913" y="4032152"/>
            <a:ext cx="15825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sz="1700">
                <a:solidFill>
                  <a:srgbClr val="384B66"/>
                </a:solidFill>
                <a:latin typeface="Varela Round"/>
                <a:ea typeface="Varela Round"/>
                <a:cs typeface="Varela Round"/>
                <a:sym typeface="Varela Round"/>
              </a:rPr>
              <a:t>Orders</a:t>
            </a:r>
            <a:endParaRPr b="1" sz="1700">
              <a:solidFill>
                <a:srgbClr val="384B66"/>
              </a:solidFill>
            </a:endParaRPr>
          </a:p>
        </p:txBody>
      </p:sp>
      <p:sp>
        <p:nvSpPr>
          <p:cNvPr id="259" name="Google Shape;259;p21"/>
          <p:cNvSpPr txBox="1"/>
          <p:nvPr>
            <p:ph idx="1" type="body"/>
          </p:nvPr>
        </p:nvSpPr>
        <p:spPr>
          <a:xfrm>
            <a:off x="7178263" y="3235552"/>
            <a:ext cx="1582500" cy="436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 sz="1700">
                <a:solidFill>
                  <a:srgbClr val="384B66"/>
                </a:solidFill>
                <a:latin typeface="Varela Round"/>
                <a:ea typeface="Varela Round"/>
                <a:cs typeface="Varela Round"/>
                <a:sym typeface="Varela Round"/>
              </a:rPr>
              <a:t>Catalog</a:t>
            </a:r>
            <a:endParaRPr b="1" sz="1700">
              <a:solidFill>
                <a:srgbClr val="384B66"/>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582" name="Shape 1582"/>
        <p:cNvGrpSpPr/>
        <p:nvPr/>
      </p:nvGrpSpPr>
      <p:grpSpPr>
        <a:xfrm>
          <a:off x="0" y="0"/>
          <a:ext cx="0" cy="0"/>
          <a:chOff x="0" y="0"/>
          <a:chExt cx="0" cy="0"/>
        </a:xfrm>
      </p:grpSpPr>
      <p:sp>
        <p:nvSpPr>
          <p:cNvPr id="1583" name="Google Shape;1583;p102"/>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84" name="Google Shape;1584;p10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Rolling Update</a:t>
            </a:r>
            <a:endParaRPr/>
          </a:p>
        </p:txBody>
      </p:sp>
      <p:sp>
        <p:nvSpPr>
          <p:cNvPr id="1585" name="Google Shape;1585;p102"/>
          <p:cNvSpPr/>
          <p:nvPr/>
        </p:nvSpPr>
        <p:spPr>
          <a:xfrm>
            <a:off x="7312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02"/>
          <p:cNvSpPr/>
          <p:nvPr/>
        </p:nvSpPr>
        <p:spPr>
          <a:xfrm>
            <a:off x="3003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V1</a:t>
            </a:r>
            <a:endParaRPr sz="1200">
              <a:solidFill>
                <a:srgbClr val="FFFFFF"/>
              </a:solidFill>
            </a:endParaRPr>
          </a:p>
        </p:txBody>
      </p:sp>
      <p:sp>
        <p:nvSpPr>
          <p:cNvPr id="1587" name="Google Shape;1587;p102"/>
          <p:cNvSpPr txBox="1"/>
          <p:nvPr/>
        </p:nvSpPr>
        <p:spPr>
          <a:xfrm>
            <a:off x="7312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Group</a:t>
            </a:r>
            <a:endParaRPr sz="1000"/>
          </a:p>
        </p:txBody>
      </p:sp>
      <p:sp>
        <p:nvSpPr>
          <p:cNvPr id="1588" name="Google Shape;1588;p102"/>
          <p:cNvSpPr/>
          <p:nvPr/>
        </p:nvSpPr>
        <p:spPr>
          <a:xfrm>
            <a:off x="47698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02"/>
          <p:cNvSpPr/>
          <p:nvPr/>
        </p:nvSpPr>
        <p:spPr>
          <a:xfrm>
            <a:off x="4908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V2</a:t>
            </a:r>
            <a:endParaRPr sz="1200">
              <a:solidFill>
                <a:srgbClr val="FFFFFF"/>
              </a:solidFill>
            </a:endParaRPr>
          </a:p>
        </p:txBody>
      </p:sp>
      <p:sp>
        <p:nvSpPr>
          <p:cNvPr id="1590" name="Google Shape;1590;p102"/>
          <p:cNvSpPr/>
          <p:nvPr/>
        </p:nvSpPr>
        <p:spPr>
          <a:xfrm>
            <a:off x="59751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V2</a:t>
            </a:r>
            <a:endParaRPr sz="1200">
              <a:solidFill>
                <a:srgbClr val="FFFFFF"/>
              </a:solidFill>
            </a:endParaRPr>
          </a:p>
        </p:txBody>
      </p:sp>
      <p:sp>
        <p:nvSpPr>
          <p:cNvPr id="1591" name="Google Shape;1591;p102"/>
          <p:cNvSpPr/>
          <p:nvPr/>
        </p:nvSpPr>
        <p:spPr>
          <a:xfrm>
            <a:off x="70419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V2</a:t>
            </a:r>
            <a:endParaRPr sz="1200">
              <a:solidFill>
                <a:srgbClr val="FFFFFF"/>
              </a:solidFill>
            </a:endParaRPr>
          </a:p>
        </p:txBody>
      </p:sp>
      <p:sp>
        <p:nvSpPr>
          <p:cNvPr id="1592" name="Google Shape;1592;p102"/>
          <p:cNvSpPr txBox="1"/>
          <p:nvPr/>
        </p:nvSpPr>
        <p:spPr>
          <a:xfrm>
            <a:off x="47698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Group</a:t>
            </a:r>
            <a:endParaRPr sz="1000"/>
          </a:p>
        </p:txBody>
      </p:sp>
      <p:cxnSp>
        <p:nvCxnSpPr>
          <p:cNvPr id="1593" name="Google Shape;1593;p102"/>
          <p:cNvCxnSpPr>
            <a:stCxn id="1594" idx="2"/>
            <a:endCxn id="1589" idx="0"/>
          </p:cNvCxnSpPr>
          <p:nvPr/>
        </p:nvCxnSpPr>
        <p:spPr>
          <a:xfrm>
            <a:off x="4328250" y="1998475"/>
            <a:ext cx="1062300" cy="1240200"/>
          </a:xfrm>
          <a:prstGeom prst="straightConnector1">
            <a:avLst/>
          </a:prstGeom>
          <a:noFill/>
          <a:ln cap="flat" cmpd="sng" w="9525">
            <a:solidFill>
              <a:srgbClr val="000000"/>
            </a:solidFill>
            <a:prstDash val="solid"/>
            <a:round/>
            <a:headEnd len="med" w="med" type="none"/>
            <a:tailEnd len="med" w="med" type="none"/>
          </a:ln>
        </p:spPr>
      </p:cxnSp>
      <p:cxnSp>
        <p:nvCxnSpPr>
          <p:cNvPr id="1595" name="Google Shape;1595;p102"/>
          <p:cNvCxnSpPr>
            <a:stCxn id="1594" idx="2"/>
            <a:endCxn id="1591" idx="0"/>
          </p:cNvCxnSpPr>
          <p:nvPr/>
        </p:nvCxnSpPr>
        <p:spPr>
          <a:xfrm>
            <a:off x="4328250" y="1998475"/>
            <a:ext cx="3195900" cy="1240200"/>
          </a:xfrm>
          <a:prstGeom prst="straightConnector1">
            <a:avLst/>
          </a:prstGeom>
          <a:noFill/>
          <a:ln cap="flat" cmpd="sng" w="9525">
            <a:solidFill>
              <a:srgbClr val="000000"/>
            </a:solidFill>
            <a:prstDash val="solid"/>
            <a:round/>
            <a:headEnd len="med" w="med" type="none"/>
            <a:tailEnd len="med" w="med" type="none"/>
          </a:ln>
        </p:spPr>
      </p:cxnSp>
      <p:cxnSp>
        <p:nvCxnSpPr>
          <p:cNvPr id="1596" name="Google Shape;1596;p102"/>
          <p:cNvCxnSpPr>
            <a:stCxn id="1594" idx="2"/>
            <a:endCxn id="1586" idx="0"/>
          </p:cNvCxnSpPr>
          <p:nvPr/>
        </p:nvCxnSpPr>
        <p:spPr>
          <a:xfrm flipH="1">
            <a:off x="3485550" y="1998475"/>
            <a:ext cx="842700" cy="1240200"/>
          </a:xfrm>
          <a:prstGeom prst="straightConnector1">
            <a:avLst/>
          </a:prstGeom>
          <a:noFill/>
          <a:ln cap="flat" cmpd="sng" w="9525">
            <a:solidFill>
              <a:srgbClr val="000000"/>
            </a:solidFill>
            <a:prstDash val="solid"/>
            <a:round/>
            <a:headEnd len="med" w="med" type="none"/>
            <a:tailEnd len="med" w="med" type="none"/>
          </a:ln>
        </p:spPr>
      </p:cxnSp>
      <p:sp>
        <p:nvSpPr>
          <p:cNvPr id="1597" name="Google Shape;1597;p102"/>
          <p:cNvSpPr/>
          <p:nvPr/>
        </p:nvSpPr>
        <p:spPr>
          <a:xfrm>
            <a:off x="3250800" y="3186625"/>
            <a:ext cx="469500" cy="469500"/>
          </a:xfrm>
          <a:prstGeom prst="mathMultiply">
            <a:avLst>
              <a:gd fmla="val 23520"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8" name="Google Shape;1598;p102"/>
          <p:cNvCxnSpPr>
            <a:stCxn id="1594" idx="2"/>
            <a:endCxn id="1590" idx="0"/>
          </p:cNvCxnSpPr>
          <p:nvPr/>
        </p:nvCxnSpPr>
        <p:spPr>
          <a:xfrm>
            <a:off x="4328250" y="1998475"/>
            <a:ext cx="2129100" cy="1240200"/>
          </a:xfrm>
          <a:prstGeom prst="straightConnector1">
            <a:avLst/>
          </a:prstGeom>
          <a:noFill/>
          <a:ln cap="flat" cmpd="sng" w="9525">
            <a:solidFill>
              <a:srgbClr val="000000"/>
            </a:solidFill>
            <a:prstDash val="solid"/>
            <a:round/>
            <a:headEnd len="med" w="med" type="none"/>
            <a:tailEnd len="med" w="med" type="none"/>
          </a:ln>
        </p:spPr>
      </p:cxnSp>
      <p:sp>
        <p:nvSpPr>
          <p:cNvPr id="1599" name="Google Shape;1599;p102"/>
          <p:cNvSpPr/>
          <p:nvPr/>
        </p:nvSpPr>
        <p:spPr>
          <a:xfrm>
            <a:off x="3852638" y="1164775"/>
            <a:ext cx="972450" cy="833700"/>
          </a:xfrm>
          <a:prstGeom prst="flowChartDecision">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600" name="Google Shape;1600;p102"/>
          <p:cNvSpPr txBox="1"/>
          <p:nvPr/>
        </p:nvSpPr>
        <p:spPr>
          <a:xfrm>
            <a:off x="3869800" y="1385133"/>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604" name="Shape 1604"/>
        <p:cNvGrpSpPr/>
        <p:nvPr/>
      </p:nvGrpSpPr>
      <p:grpSpPr>
        <a:xfrm>
          <a:off x="0" y="0"/>
          <a:ext cx="0" cy="0"/>
          <a:chOff x="0" y="0"/>
          <a:chExt cx="0" cy="0"/>
        </a:xfrm>
      </p:grpSpPr>
      <p:sp>
        <p:nvSpPr>
          <p:cNvPr id="1605" name="Google Shape;1605;p103"/>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06" name="Google Shape;1606;p10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Rolling Update</a:t>
            </a:r>
            <a:endParaRPr/>
          </a:p>
        </p:txBody>
      </p:sp>
      <p:sp>
        <p:nvSpPr>
          <p:cNvPr id="1607" name="Google Shape;1607;p103"/>
          <p:cNvSpPr/>
          <p:nvPr/>
        </p:nvSpPr>
        <p:spPr>
          <a:xfrm>
            <a:off x="7312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03"/>
          <p:cNvSpPr txBox="1"/>
          <p:nvPr/>
        </p:nvSpPr>
        <p:spPr>
          <a:xfrm>
            <a:off x="7312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Group</a:t>
            </a:r>
            <a:endParaRPr sz="1000"/>
          </a:p>
        </p:txBody>
      </p:sp>
      <p:sp>
        <p:nvSpPr>
          <p:cNvPr id="1609" name="Google Shape;1609;p103"/>
          <p:cNvSpPr/>
          <p:nvPr/>
        </p:nvSpPr>
        <p:spPr>
          <a:xfrm>
            <a:off x="47698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03"/>
          <p:cNvSpPr/>
          <p:nvPr/>
        </p:nvSpPr>
        <p:spPr>
          <a:xfrm>
            <a:off x="4908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V2</a:t>
            </a:r>
            <a:endParaRPr sz="1200">
              <a:solidFill>
                <a:srgbClr val="FFFFFF"/>
              </a:solidFill>
            </a:endParaRPr>
          </a:p>
        </p:txBody>
      </p:sp>
      <p:sp>
        <p:nvSpPr>
          <p:cNvPr id="1611" name="Google Shape;1611;p103"/>
          <p:cNvSpPr/>
          <p:nvPr/>
        </p:nvSpPr>
        <p:spPr>
          <a:xfrm>
            <a:off x="59751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V2</a:t>
            </a:r>
            <a:endParaRPr sz="1200">
              <a:solidFill>
                <a:srgbClr val="FFFFFF"/>
              </a:solidFill>
            </a:endParaRPr>
          </a:p>
        </p:txBody>
      </p:sp>
      <p:sp>
        <p:nvSpPr>
          <p:cNvPr id="1612" name="Google Shape;1612;p103"/>
          <p:cNvSpPr/>
          <p:nvPr/>
        </p:nvSpPr>
        <p:spPr>
          <a:xfrm>
            <a:off x="70419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V2</a:t>
            </a:r>
            <a:endParaRPr sz="1200">
              <a:solidFill>
                <a:srgbClr val="FFFFFF"/>
              </a:solidFill>
            </a:endParaRPr>
          </a:p>
        </p:txBody>
      </p:sp>
      <p:sp>
        <p:nvSpPr>
          <p:cNvPr id="1613" name="Google Shape;1613;p103"/>
          <p:cNvSpPr txBox="1"/>
          <p:nvPr/>
        </p:nvSpPr>
        <p:spPr>
          <a:xfrm>
            <a:off x="47698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Group</a:t>
            </a:r>
            <a:endParaRPr sz="1000"/>
          </a:p>
        </p:txBody>
      </p:sp>
      <p:cxnSp>
        <p:nvCxnSpPr>
          <p:cNvPr id="1614" name="Google Shape;1614;p103"/>
          <p:cNvCxnSpPr>
            <a:stCxn id="1615" idx="2"/>
            <a:endCxn id="1610" idx="0"/>
          </p:cNvCxnSpPr>
          <p:nvPr/>
        </p:nvCxnSpPr>
        <p:spPr>
          <a:xfrm>
            <a:off x="4328250" y="1998475"/>
            <a:ext cx="1062300" cy="1240200"/>
          </a:xfrm>
          <a:prstGeom prst="straightConnector1">
            <a:avLst/>
          </a:prstGeom>
          <a:noFill/>
          <a:ln cap="flat" cmpd="sng" w="9525">
            <a:solidFill>
              <a:srgbClr val="000000"/>
            </a:solidFill>
            <a:prstDash val="solid"/>
            <a:round/>
            <a:headEnd len="med" w="med" type="none"/>
            <a:tailEnd len="med" w="med" type="none"/>
          </a:ln>
        </p:spPr>
      </p:cxnSp>
      <p:cxnSp>
        <p:nvCxnSpPr>
          <p:cNvPr id="1616" name="Google Shape;1616;p103"/>
          <p:cNvCxnSpPr>
            <a:stCxn id="1615" idx="2"/>
            <a:endCxn id="1612" idx="0"/>
          </p:cNvCxnSpPr>
          <p:nvPr/>
        </p:nvCxnSpPr>
        <p:spPr>
          <a:xfrm>
            <a:off x="4328250" y="1998475"/>
            <a:ext cx="3195900" cy="1240200"/>
          </a:xfrm>
          <a:prstGeom prst="straightConnector1">
            <a:avLst/>
          </a:prstGeom>
          <a:noFill/>
          <a:ln cap="flat" cmpd="sng" w="9525">
            <a:solidFill>
              <a:srgbClr val="000000"/>
            </a:solidFill>
            <a:prstDash val="solid"/>
            <a:round/>
            <a:headEnd len="med" w="med" type="none"/>
            <a:tailEnd len="med" w="med" type="none"/>
          </a:ln>
        </p:spPr>
      </p:cxnSp>
      <p:cxnSp>
        <p:nvCxnSpPr>
          <p:cNvPr id="1617" name="Google Shape;1617;p103"/>
          <p:cNvCxnSpPr>
            <a:stCxn id="1615" idx="2"/>
            <a:endCxn id="1611" idx="0"/>
          </p:cNvCxnSpPr>
          <p:nvPr/>
        </p:nvCxnSpPr>
        <p:spPr>
          <a:xfrm>
            <a:off x="4328250" y="1998475"/>
            <a:ext cx="2129100" cy="1240200"/>
          </a:xfrm>
          <a:prstGeom prst="straightConnector1">
            <a:avLst/>
          </a:prstGeom>
          <a:noFill/>
          <a:ln cap="flat" cmpd="sng" w="9525">
            <a:solidFill>
              <a:srgbClr val="000000"/>
            </a:solidFill>
            <a:prstDash val="solid"/>
            <a:round/>
            <a:headEnd len="med" w="med" type="none"/>
            <a:tailEnd len="med" w="med" type="none"/>
          </a:ln>
        </p:spPr>
      </p:cxnSp>
      <p:sp>
        <p:nvSpPr>
          <p:cNvPr id="1618" name="Google Shape;1618;p103"/>
          <p:cNvSpPr/>
          <p:nvPr/>
        </p:nvSpPr>
        <p:spPr>
          <a:xfrm>
            <a:off x="3852638" y="1164775"/>
            <a:ext cx="972450" cy="833700"/>
          </a:xfrm>
          <a:prstGeom prst="flowChartDecision">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619" name="Google Shape;1619;p103"/>
          <p:cNvSpPr txBox="1"/>
          <p:nvPr/>
        </p:nvSpPr>
        <p:spPr>
          <a:xfrm>
            <a:off x="3869800" y="1385133"/>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623" name="Shape 1623"/>
        <p:cNvGrpSpPr/>
        <p:nvPr/>
      </p:nvGrpSpPr>
      <p:grpSpPr>
        <a:xfrm>
          <a:off x="0" y="0"/>
          <a:ext cx="0" cy="0"/>
          <a:chOff x="0" y="0"/>
          <a:chExt cx="0" cy="0"/>
        </a:xfrm>
      </p:grpSpPr>
      <p:sp>
        <p:nvSpPr>
          <p:cNvPr id="1624" name="Google Shape;1624;p104"/>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25" name="Google Shape;1625;p10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Canary Release</a:t>
            </a:r>
            <a:endParaRPr/>
          </a:p>
        </p:txBody>
      </p:sp>
      <p:sp>
        <p:nvSpPr>
          <p:cNvPr id="1626" name="Google Shape;1626;p104"/>
          <p:cNvSpPr/>
          <p:nvPr/>
        </p:nvSpPr>
        <p:spPr>
          <a:xfrm>
            <a:off x="7312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04"/>
          <p:cNvSpPr txBox="1"/>
          <p:nvPr/>
        </p:nvSpPr>
        <p:spPr>
          <a:xfrm>
            <a:off x="7312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Version</a:t>
            </a:r>
            <a:endParaRPr sz="1000"/>
          </a:p>
        </p:txBody>
      </p:sp>
      <p:sp>
        <p:nvSpPr>
          <p:cNvPr id="1628" name="Google Shape;1628;p104"/>
          <p:cNvSpPr/>
          <p:nvPr/>
        </p:nvSpPr>
        <p:spPr>
          <a:xfrm>
            <a:off x="47698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04"/>
          <p:cNvSpPr/>
          <p:nvPr/>
        </p:nvSpPr>
        <p:spPr>
          <a:xfrm>
            <a:off x="4908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V2</a:t>
            </a:r>
            <a:endParaRPr sz="1200">
              <a:solidFill>
                <a:srgbClr val="FFFFFF"/>
              </a:solidFill>
            </a:endParaRPr>
          </a:p>
        </p:txBody>
      </p:sp>
      <p:sp>
        <p:nvSpPr>
          <p:cNvPr id="1630" name="Google Shape;1630;p104"/>
          <p:cNvSpPr/>
          <p:nvPr/>
        </p:nvSpPr>
        <p:spPr>
          <a:xfrm>
            <a:off x="59751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V2</a:t>
            </a:r>
            <a:endParaRPr sz="1200">
              <a:solidFill>
                <a:srgbClr val="FFFFFF"/>
              </a:solidFill>
            </a:endParaRPr>
          </a:p>
        </p:txBody>
      </p:sp>
      <p:sp>
        <p:nvSpPr>
          <p:cNvPr id="1631" name="Google Shape;1631;p104"/>
          <p:cNvSpPr/>
          <p:nvPr/>
        </p:nvSpPr>
        <p:spPr>
          <a:xfrm>
            <a:off x="70419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V2</a:t>
            </a:r>
            <a:endParaRPr sz="1200">
              <a:solidFill>
                <a:srgbClr val="FFFFFF"/>
              </a:solidFill>
            </a:endParaRPr>
          </a:p>
        </p:txBody>
      </p:sp>
      <p:sp>
        <p:nvSpPr>
          <p:cNvPr id="1632" name="Google Shape;1632;p104"/>
          <p:cNvSpPr txBox="1"/>
          <p:nvPr/>
        </p:nvSpPr>
        <p:spPr>
          <a:xfrm>
            <a:off x="47698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Version</a:t>
            </a:r>
            <a:endParaRPr sz="1000"/>
          </a:p>
        </p:txBody>
      </p:sp>
      <p:cxnSp>
        <p:nvCxnSpPr>
          <p:cNvPr id="1633" name="Google Shape;1633;p104"/>
          <p:cNvCxnSpPr>
            <a:stCxn id="1634" idx="2"/>
            <a:endCxn id="1635" idx="0"/>
          </p:cNvCxnSpPr>
          <p:nvPr/>
        </p:nvCxnSpPr>
        <p:spPr>
          <a:xfrm flipH="1">
            <a:off x="1351950" y="1998475"/>
            <a:ext cx="2976300" cy="1240200"/>
          </a:xfrm>
          <a:prstGeom prst="straightConnector1">
            <a:avLst/>
          </a:prstGeom>
          <a:noFill/>
          <a:ln cap="flat" cmpd="sng" w="9525">
            <a:solidFill>
              <a:srgbClr val="000000"/>
            </a:solidFill>
            <a:prstDash val="solid"/>
            <a:round/>
            <a:headEnd len="med" w="med" type="none"/>
            <a:tailEnd len="med" w="med" type="none"/>
          </a:ln>
        </p:spPr>
      </p:cxnSp>
      <p:cxnSp>
        <p:nvCxnSpPr>
          <p:cNvPr id="1636" name="Google Shape;1636;p104"/>
          <p:cNvCxnSpPr>
            <a:stCxn id="1634" idx="2"/>
            <a:endCxn id="1637" idx="0"/>
          </p:cNvCxnSpPr>
          <p:nvPr/>
        </p:nvCxnSpPr>
        <p:spPr>
          <a:xfrm flipH="1">
            <a:off x="3485550" y="1998475"/>
            <a:ext cx="842700" cy="1240200"/>
          </a:xfrm>
          <a:prstGeom prst="straightConnector1">
            <a:avLst/>
          </a:prstGeom>
          <a:noFill/>
          <a:ln cap="flat" cmpd="sng" w="9525">
            <a:solidFill>
              <a:srgbClr val="000000"/>
            </a:solidFill>
            <a:prstDash val="solid"/>
            <a:round/>
            <a:headEnd len="med" w="med" type="none"/>
            <a:tailEnd len="med" w="med" type="none"/>
          </a:ln>
        </p:spPr>
      </p:cxnSp>
      <p:cxnSp>
        <p:nvCxnSpPr>
          <p:cNvPr id="1638" name="Google Shape;1638;p104"/>
          <p:cNvCxnSpPr>
            <a:stCxn id="1634" idx="2"/>
            <a:endCxn id="1639" idx="0"/>
          </p:cNvCxnSpPr>
          <p:nvPr/>
        </p:nvCxnSpPr>
        <p:spPr>
          <a:xfrm flipH="1">
            <a:off x="2418750" y="1998475"/>
            <a:ext cx="1909500" cy="1240200"/>
          </a:xfrm>
          <a:prstGeom prst="straightConnector1">
            <a:avLst/>
          </a:prstGeom>
          <a:noFill/>
          <a:ln cap="flat" cmpd="sng" w="9525">
            <a:solidFill>
              <a:srgbClr val="000000"/>
            </a:solidFill>
            <a:prstDash val="solid"/>
            <a:round/>
            <a:headEnd len="med" w="med" type="none"/>
            <a:tailEnd len="med" w="med" type="none"/>
          </a:ln>
        </p:spPr>
      </p:cxnSp>
      <p:sp>
        <p:nvSpPr>
          <p:cNvPr id="1635" name="Google Shape;1635;p104"/>
          <p:cNvSpPr/>
          <p:nvPr/>
        </p:nvSpPr>
        <p:spPr>
          <a:xfrm>
            <a:off x="8697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V1</a:t>
            </a:r>
            <a:endParaRPr sz="1200">
              <a:solidFill>
                <a:srgbClr val="FFFFFF"/>
              </a:solidFill>
            </a:endParaRPr>
          </a:p>
        </p:txBody>
      </p:sp>
      <p:sp>
        <p:nvSpPr>
          <p:cNvPr id="1639" name="Google Shape;1639;p104"/>
          <p:cNvSpPr/>
          <p:nvPr/>
        </p:nvSpPr>
        <p:spPr>
          <a:xfrm>
            <a:off x="19365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V1</a:t>
            </a:r>
            <a:endParaRPr sz="1200">
              <a:solidFill>
                <a:srgbClr val="FFFFFF"/>
              </a:solidFill>
            </a:endParaRPr>
          </a:p>
        </p:txBody>
      </p:sp>
      <p:sp>
        <p:nvSpPr>
          <p:cNvPr id="1637" name="Google Shape;1637;p104"/>
          <p:cNvSpPr/>
          <p:nvPr/>
        </p:nvSpPr>
        <p:spPr>
          <a:xfrm>
            <a:off x="3003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V1</a:t>
            </a:r>
            <a:endParaRPr sz="1200">
              <a:solidFill>
                <a:srgbClr val="FFFFFF"/>
              </a:solidFill>
            </a:endParaRPr>
          </a:p>
        </p:txBody>
      </p:sp>
      <p:sp>
        <p:nvSpPr>
          <p:cNvPr id="1640" name="Google Shape;1640;p104"/>
          <p:cNvSpPr txBox="1"/>
          <p:nvPr/>
        </p:nvSpPr>
        <p:spPr>
          <a:xfrm>
            <a:off x="655000" y="285647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All users - 100%</a:t>
            </a:r>
            <a:endParaRPr b="1" sz="1000"/>
          </a:p>
        </p:txBody>
      </p:sp>
      <p:sp>
        <p:nvSpPr>
          <p:cNvPr id="1641" name="Google Shape;1641;p104"/>
          <p:cNvSpPr txBox="1"/>
          <p:nvPr/>
        </p:nvSpPr>
        <p:spPr>
          <a:xfrm>
            <a:off x="4693600" y="285647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0%</a:t>
            </a:r>
            <a:endParaRPr b="1" sz="1000"/>
          </a:p>
        </p:txBody>
      </p:sp>
      <p:sp>
        <p:nvSpPr>
          <p:cNvPr id="1642" name="Google Shape;1642;p104"/>
          <p:cNvSpPr/>
          <p:nvPr/>
        </p:nvSpPr>
        <p:spPr>
          <a:xfrm>
            <a:off x="3852638" y="1164775"/>
            <a:ext cx="972450" cy="833700"/>
          </a:xfrm>
          <a:prstGeom prst="flowChartDecision">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643" name="Google Shape;1643;p104"/>
          <p:cNvSpPr txBox="1"/>
          <p:nvPr/>
        </p:nvSpPr>
        <p:spPr>
          <a:xfrm>
            <a:off x="3869800" y="1385133"/>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647" name="Shape 1647"/>
        <p:cNvGrpSpPr/>
        <p:nvPr/>
      </p:nvGrpSpPr>
      <p:grpSpPr>
        <a:xfrm>
          <a:off x="0" y="0"/>
          <a:ext cx="0" cy="0"/>
          <a:chOff x="0" y="0"/>
          <a:chExt cx="0" cy="0"/>
        </a:xfrm>
      </p:grpSpPr>
      <p:sp>
        <p:nvSpPr>
          <p:cNvPr id="1648" name="Google Shape;1648;p105"/>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49" name="Google Shape;1649;p10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Canary Release</a:t>
            </a:r>
            <a:endParaRPr/>
          </a:p>
        </p:txBody>
      </p:sp>
      <p:sp>
        <p:nvSpPr>
          <p:cNvPr id="1650" name="Google Shape;1650;p105"/>
          <p:cNvSpPr/>
          <p:nvPr/>
        </p:nvSpPr>
        <p:spPr>
          <a:xfrm>
            <a:off x="7312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05"/>
          <p:cNvSpPr txBox="1"/>
          <p:nvPr/>
        </p:nvSpPr>
        <p:spPr>
          <a:xfrm>
            <a:off x="7312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Version</a:t>
            </a:r>
            <a:endParaRPr sz="1000"/>
          </a:p>
        </p:txBody>
      </p:sp>
      <p:sp>
        <p:nvSpPr>
          <p:cNvPr id="1652" name="Google Shape;1652;p105"/>
          <p:cNvSpPr/>
          <p:nvPr/>
        </p:nvSpPr>
        <p:spPr>
          <a:xfrm>
            <a:off x="47698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05"/>
          <p:cNvSpPr/>
          <p:nvPr/>
        </p:nvSpPr>
        <p:spPr>
          <a:xfrm>
            <a:off x="4908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V2</a:t>
            </a:r>
            <a:endParaRPr sz="1200">
              <a:solidFill>
                <a:srgbClr val="FFFFFF"/>
              </a:solidFill>
            </a:endParaRPr>
          </a:p>
        </p:txBody>
      </p:sp>
      <p:sp>
        <p:nvSpPr>
          <p:cNvPr id="1654" name="Google Shape;1654;p105"/>
          <p:cNvSpPr/>
          <p:nvPr/>
        </p:nvSpPr>
        <p:spPr>
          <a:xfrm>
            <a:off x="59751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V2</a:t>
            </a:r>
            <a:endParaRPr sz="1200">
              <a:solidFill>
                <a:srgbClr val="FFFFFF"/>
              </a:solidFill>
            </a:endParaRPr>
          </a:p>
        </p:txBody>
      </p:sp>
      <p:sp>
        <p:nvSpPr>
          <p:cNvPr id="1655" name="Google Shape;1655;p105"/>
          <p:cNvSpPr/>
          <p:nvPr/>
        </p:nvSpPr>
        <p:spPr>
          <a:xfrm>
            <a:off x="70419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V2</a:t>
            </a:r>
            <a:endParaRPr sz="1200">
              <a:solidFill>
                <a:srgbClr val="FFFFFF"/>
              </a:solidFill>
            </a:endParaRPr>
          </a:p>
        </p:txBody>
      </p:sp>
      <p:sp>
        <p:nvSpPr>
          <p:cNvPr id="1656" name="Google Shape;1656;p105"/>
          <p:cNvSpPr txBox="1"/>
          <p:nvPr/>
        </p:nvSpPr>
        <p:spPr>
          <a:xfrm>
            <a:off x="47698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Version</a:t>
            </a:r>
            <a:endParaRPr sz="1000"/>
          </a:p>
        </p:txBody>
      </p:sp>
      <p:cxnSp>
        <p:nvCxnSpPr>
          <p:cNvPr id="1657" name="Google Shape;1657;p105"/>
          <p:cNvCxnSpPr>
            <a:stCxn id="1658" idx="2"/>
            <a:endCxn id="1659" idx="0"/>
          </p:cNvCxnSpPr>
          <p:nvPr/>
        </p:nvCxnSpPr>
        <p:spPr>
          <a:xfrm flipH="1">
            <a:off x="1351950" y="1998475"/>
            <a:ext cx="2976300" cy="1240200"/>
          </a:xfrm>
          <a:prstGeom prst="straightConnector1">
            <a:avLst/>
          </a:prstGeom>
          <a:noFill/>
          <a:ln cap="flat" cmpd="sng" w="9525">
            <a:solidFill>
              <a:srgbClr val="000000"/>
            </a:solidFill>
            <a:prstDash val="solid"/>
            <a:round/>
            <a:headEnd len="med" w="med" type="none"/>
            <a:tailEnd len="med" w="med" type="none"/>
          </a:ln>
        </p:spPr>
      </p:cxnSp>
      <p:cxnSp>
        <p:nvCxnSpPr>
          <p:cNvPr id="1660" name="Google Shape;1660;p105"/>
          <p:cNvCxnSpPr>
            <a:stCxn id="1658" idx="2"/>
            <a:endCxn id="1661" idx="0"/>
          </p:cNvCxnSpPr>
          <p:nvPr/>
        </p:nvCxnSpPr>
        <p:spPr>
          <a:xfrm flipH="1">
            <a:off x="3485550" y="1998475"/>
            <a:ext cx="842700" cy="1240200"/>
          </a:xfrm>
          <a:prstGeom prst="straightConnector1">
            <a:avLst/>
          </a:prstGeom>
          <a:noFill/>
          <a:ln cap="flat" cmpd="sng" w="9525">
            <a:solidFill>
              <a:srgbClr val="000000"/>
            </a:solidFill>
            <a:prstDash val="solid"/>
            <a:round/>
            <a:headEnd len="med" w="med" type="none"/>
            <a:tailEnd len="med" w="med" type="none"/>
          </a:ln>
        </p:spPr>
      </p:cxnSp>
      <p:cxnSp>
        <p:nvCxnSpPr>
          <p:cNvPr id="1662" name="Google Shape;1662;p105"/>
          <p:cNvCxnSpPr>
            <a:stCxn id="1658" idx="2"/>
            <a:endCxn id="1663" idx="0"/>
          </p:cNvCxnSpPr>
          <p:nvPr/>
        </p:nvCxnSpPr>
        <p:spPr>
          <a:xfrm flipH="1">
            <a:off x="2418750" y="1998475"/>
            <a:ext cx="1909500" cy="1240200"/>
          </a:xfrm>
          <a:prstGeom prst="straightConnector1">
            <a:avLst/>
          </a:prstGeom>
          <a:noFill/>
          <a:ln cap="flat" cmpd="sng" w="9525">
            <a:solidFill>
              <a:srgbClr val="000000"/>
            </a:solidFill>
            <a:prstDash val="solid"/>
            <a:round/>
            <a:headEnd len="med" w="med" type="none"/>
            <a:tailEnd len="med" w="med" type="none"/>
          </a:ln>
        </p:spPr>
      </p:cxnSp>
      <p:sp>
        <p:nvSpPr>
          <p:cNvPr id="1659" name="Google Shape;1659;p105"/>
          <p:cNvSpPr/>
          <p:nvPr/>
        </p:nvSpPr>
        <p:spPr>
          <a:xfrm>
            <a:off x="8697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V1</a:t>
            </a:r>
            <a:endParaRPr sz="1200">
              <a:solidFill>
                <a:srgbClr val="FFFFFF"/>
              </a:solidFill>
            </a:endParaRPr>
          </a:p>
        </p:txBody>
      </p:sp>
      <p:sp>
        <p:nvSpPr>
          <p:cNvPr id="1663" name="Google Shape;1663;p105"/>
          <p:cNvSpPr/>
          <p:nvPr/>
        </p:nvSpPr>
        <p:spPr>
          <a:xfrm>
            <a:off x="19365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V1</a:t>
            </a:r>
            <a:endParaRPr sz="1200">
              <a:solidFill>
                <a:srgbClr val="FFFFFF"/>
              </a:solidFill>
            </a:endParaRPr>
          </a:p>
        </p:txBody>
      </p:sp>
      <p:sp>
        <p:nvSpPr>
          <p:cNvPr id="1661" name="Google Shape;1661;p105"/>
          <p:cNvSpPr/>
          <p:nvPr/>
        </p:nvSpPr>
        <p:spPr>
          <a:xfrm>
            <a:off x="3003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V1</a:t>
            </a:r>
            <a:endParaRPr sz="1200">
              <a:solidFill>
                <a:srgbClr val="FFFFFF"/>
              </a:solidFill>
            </a:endParaRPr>
          </a:p>
        </p:txBody>
      </p:sp>
      <p:sp>
        <p:nvSpPr>
          <p:cNvPr id="1664" name="Google Shape;1664;p105"/>
          <p:cNvSpPr txBox="1"/>
          <p:nvPr/>
        </p:nvSpPr>
        <p:spPr>
          <a:xfrm>
            <a:off x="655000" y="285647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Most users - 95%</a:t>
            </a:r>
            <a:endParaRPr b="1" sz="1000"/>
          </a:p>
        </p:txBody>
      </p:sp>
      <p:sp>
        <p:nvSpPr>
          <p:cNvPr id="1665" name="Google Shape;1665;p105"/>
          <p:cNvSpPr txBox="1"/>
          <p:nvPr/>
        </p:nvSpPr>
        <p:spPr>
          <a:xfrm>
            <a:off x="4679792" y="285647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Some users - 5</a:t>
            </a:r>
            <a:r>
              <a:rPr b="1" lang="en" sz="1000"/>
              <a:t>%</a:t>
            </a:r>
            <a:endParaRPr b="1" sz="1000"/>
          </a:p>
        </p:txBody>
      </p:sp>
      <p:cxnSp>
        <p:nvCxnSpPr>
          <p:cNvPr id="1666" name="Google Shape;1666;p105"/>
          <p:cNvCxnSpPr>
            <a:stCxn id="1658" idx="2"/>
            <a:endCxn id="1653" idx="0"/>
          </p:cNvCxnSpPr>
          <p:nvPr/>
        </p:nvCxnSpPr>
        <p:spPr>
          <a:xfrm>
            <a:off x="4328250" y="1998475"/>
            <a:ext cx="1062300" cy="1240200"/>
          </a:xfrm>
          <a:prstGeom prst="straightConnector1">
            <a:avLst/>
          </a:prstGeom>
          <a:noFill/>
          <a:ln cap="flat" cmpd="sng" w="9525">
            <a:solidFill>
              <a:srgbClr val="000000"/>
            </a:solidFill>
            <a:prstDash val="solid"/>
            <a:round/>
            <a:headEnd len="med" w="med" type="none"/>
            <a:tailEnd len="med" w="med" type="none"/>
          </a:ln>
        </p:spPr>
      </p:cxnSp>
      <p:cxnSp>
        <p:nvCxnSpPr>
          <p:cNvPr id="1667" name="Google Shape;1667;p105"/>
          <p:cNvCxnSpPr>
            <a:stCxn id="1658" idx="2"/>
            <a:endCxn id="1654" idx="0"/>
          </p:cNvCxnSpPr>
          <p:nvPr/>
        </p:nvCxnSpPr>
        <p:spPr>
          <a:xfrm>
            <a:off x="4328250" y="1998475"/>
            <a:ext cx="2129100" cy="1240200"/>
          </a:xfrm>
          <a:prstGeom prst="straightConnector1">
            <a:avLst/>
          </a:prstGeom>
          <a:noFill/>
          <a:ln cap="flat" cmpd="sng" w="9525">
            <a:solidFill>
              <a:srgbClr val="000000"/>
            </a:solidFill>
            <a:prstDash val="solid"/>
            <a:round/>
            <a:headEnd len="med" w="med" type="none"/>
            <a:tailEnd len="med" w="med" type="none"/>
          </a:ln>
        </p:spPr>
      </p:cxnSp>
      <p:cxnSp>
        <p:nvCxnSpPr>
          <p:cNvPr id="1668" name="Google Shape;1668;p105"/>
          <p:cNvCxnSpPr>
            <a:stCxn id="1658" idx="2"/>
            <a:endCxn id="1655" idx="0"/>
          </p:cNvCxnSpPr>
          <p:nvPr/>
        </p:nvCxnSpPr>
        <p:spPr>
          <a:xfrm>
            <a:off x="4328250" y="1998475"/>
            <a:ext cx="3195900" cy="1240200"/>
          </a:xfrm>
          <a:prstGeom prst="straightConnector1">
            <a:avLst/>
          </a:prstGeom>
          <a:noFill/>
          <a:ln cap="flat" cmpd="sng" w="9525">
            <a:solidFill>
              <a:srgbClr val="000000"/>
            </a:solidFill>
            <a:prstDash val="solid"/>
            <a:round/>
            <a:headEnd len="med" w="med" type="none"/>
            <a:tailEnd len="med" w="med" type="none"/>
          </a:ln>
        </p:spPr>
      </p:cxnSp>
      <p:sp>
        <p:nvSpPr>
          <p:cNvPr id="1669" name="Google Shape;1669;p105"/>
          <p:cNvSpPr/>
          <p:nvPr/>
        </p:nvSpPr>
        <p:spPr>
          <a:xfrm>
            <a:off x="3852638" y="1164775"/>
            <a:ext cx="972450" cy="833700"/>
          </a:xfrm>
          <a:prstGeom prst="flowChartDecision">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670" name="Google Shape;1670;p105"/>
          <p:cNvSpPr txBox="1"/>
          <p:nvPr/>
        </p:nvSpPr>
        <p:spPr>
          <a:xfrm>
            <a:off x="3869800" y="1385133"/>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674" name="Shape 1674"/>
        <p:cNvGrpSpPr/>
        <p:nvPr/>
      </p:nvGrpSpPr>
      <p:grpSpPr>
        <a:xfrm>
          <a:off x="0" y="0"/>
          <a:ext cx="0" cy="0"/>
          <a:chOff x="0" y="0"/>
          <a:chExt cx="0" cy="0"/>
        </a:xfrm>
      </p:grpSpPr>
      <p:sp>
        <p:nvSpPr>
          <p:cNvPr id="1675" name="Google Shape;1675;p106"/>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676" name="Google Shape;1676;p10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Canary Release</a:t>
            </a:r>
            <a:endParaRPr/>
          </a:p>
        </p:txBody>
      </p:sp>
      <p:sp>
        <p:nvSpPr>
          <p:cNvPr id="1677" name="Google Shape;1677;p106"/>
          <p:cNvSpPr/>
          <p:nvPr/>
        </p:nvSpPr>
        <p:spPr>
          <a:xfrm>
            <a:off x="7312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06"/>
          <p:cNvSpPr txBox="1"/>
          <p:nvPr/>
        </p:nvSpPr>
        <p:spPr>
          <a:xfrm>
            <a:off x="7312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Version</a:t>
            </a:r>
            <a:endParaRPr sz="1000"/>
          </a:p>
        </p:txBody>
      </p:sp>
      <p:sp>
        <p:nvSpPr>
          <p:cNvPr id="1679" name="Google Shape;1679;p106"/>
          <p:cNvSpPr/>
          <p:nvPr/>
        </p:nvSpPr>
        <p:spPr>
          <a:xfrm>
            <a:off x="4769800" y="31267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06"/>
          <p:cNvSpPr/>
          <p:nvPr/>
        </p:nvSpPr>
        <p:spPr>
          <a:xfrm>
            <a:off x="4908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V2</a:t>
            </a:r>
            <a:endParaRPr sz="1200">
              <a:solidFill>
                <a:srgbClr val="FFFFFF"/>
              </a:solidFill>
            </a:endParaRPr>
          </a:p>
        </p:txBody>
      </p:sp>
      <p:sp>
        <p:nvSpPr>
          <p:cNvPr id="1681" name="Google Shape;1681;p106"/>
          <p:cNvSpPr/>
          <p:nvPr/>
        </p:nvSpPr>
        <p:spPr>
          <a:xfrm>
            <a:off x="59751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V2</a:t>
            </a:r>
            <a:endParaRPr sz="1200">
              <a:solidFill>
                <a:srgbClr val="FFFFFF"/>
              </a:solidFill>
            </a:endParaRPr>
          </a:p>
        </p:txBody>
      </p:sp>
      <p:sp>
        <p:nvSpPr>
          <p:cNvPr id="1682" name="Google Shape;1682;p106"/>
          <p:cNvSpPr/>
          <p:nvPr/>
        </p:nvSpPr>
        <p:spPr>
          <a:xfrm>
            <a:off x="70419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V2</a:t>
            </a:r>
            <a:endParaRPr sz="1200">
              <a:solidFill>
                <a:srgbClr val="FFFFFF"/>
              </a:solidFill>
            </a:endParaRPr>
          </a:p>
        </p:txBody>
      </p:sp>
      <p:sp>
        <p:nvSpPr>
          <p:cNvPr id="1683" name="Google Shape;1683;p106"/>
          <p:cNvSpPr txBox="1"/>
          <p:nvPr/>
        </p:nvSpPr>
        <p:spPr>
          <a:xfrm>
            <a:off x="4769800" y="36601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Version</a:t>
            </a:r>
            <a:endParaRPr sz="1000"/>
          </a:p>
        </p:txBody>
      </p:sp>
      <p:sp>
        <p:nvSpPr>
          <p:cNvPr id="1684" name="Google Shape;1684;p106"/>
          <p:cNvSpPr/>
          <p:nvPr/>
        </p:nvSpPr>
        <p:spPr>
          <a:xfrm>
            <a:off x="8697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V1</a:t>
            </a:r>
            <a:endParaRPr sz="1200">
              <a:solidFill>
                <a:srgbClr val="FFFFFF"/>
              </a:solidFill>
            </a:endParaRPr>
          </a:p>
        </p:txBody>
      </p:sp>
      <p:sp>
        <p:nvSpPr>
          <p:cNvPr id="1685" name="Google Shape;1685;p106"/>
          <p:cNvSpPr/>
          <p:nvPr/>
        </p:nvSpPr>
        <p:spPr>
          <a:xfrm>
            <a:off x="19365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V1</a:t>
            </a:r>
            <a:endParaRPr sz="1200">
              <a:solidFill>
                <a:srgbClr val="FFFFFF"/>
              </a:solidFill>
            </a:endParaRPr>
          </a:p>
        </p:txBody>
      </p:sp>
      <p:sp>
        <p:nvSpPr>
          <p:cNvPr id="1686" name="Google Shape;1686;p106"/>
          <p:cNvSpPr/>
          <p:nvPr/>
        </p:nvSpPr>
        <p:spPr>
          <a:xfrm>
            <a:off x="3003300" y="32386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V1</a:t>
            </a:r>
            <a:endParaRPr sz="1200">
              <a:solidFill>
                <a:srgbClr val="FFFFFF"/>
              </a:solidFill>
            </a:endParaRPr>
          </a:p>
        </p:txBody>
      </p:sp>
      <p:sp>
        <p:nvSpPr>
          <p:cNvPr id="1687" name="Google Shape;1687;p106"/>
          <p:cNvSpPr txBox="1"/>
          <p:nvPr/>
        </p:nvSpPr>
        <p:spPr>
          <a:xfrm>
            <a:off x="655000" y="285647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0</a:t>
            </a:r>
            <a:r>
              <a:rPr b="1" lang="en" sz="1000"/>
              <a:t>%</a:t>
            </a:r>
            <a:endParaRPr b="1" sz="1000"/>
          </a:p>
        </p:txBody>
      </p:sp>
      <p:sp>
        <p:nvSpPr>
          <p:cNvPr id="1688" name="Google Shape;1688;p106"/>
          <p:cNvSpPr txBox="1"/>
          <p:nvPr/>
        </p:nvSpPr>
        <p:spPr>
          <a:xfrm>
            <a:off x="4679792" y="285647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All</a:t>
            </a:r>
            <a:r>
              <a:rPr b="1" lang="en" sz="1000"/>
              <a:t> users - 100%</a:t>
            </a:r>
            <a:endParaRPr b="1" sz="1000"/>
          </a:p>
        </p:txBody>
      </p:sp>
      <p:cxnSp>
        <p:nvCxnSpPr>
          <p:cNvPr id="1689" name="Google Shape;1689;p106"/>
          <p:cNvCxnSpPr>
            <a:stCxn id="1690" idx="2"/>
            <a:endCxn id="1680" idx="0"/>
          </p:cNvCxnSpPr>
          <p:nvPr/>
        </p:nvCxnSpPr>
        <p:spPr>
          <a:xfrm>
            <a:off x="4328250" y="1998475"/>
            <a:ext cx="1062300" cy="1240200"/>
          </a:xfrm>
          <a:prstGeom prst="straightConnector1">
            <a:avLst/>
          </a:prstGeom>
          <a:noFill/>
          <a:ln cap="flat" cmpd="sng" w="9525">
            <a:solidFill>
              <a:srgbClr val="000000"/>
            </a:solidFill>
            <a:prstDash val="solid"/>
            <a:round/>
            <a:headEnd len="med" w="med" type="none"/>
            <a:tailEnd len="med" w="med" type="none"/>
          </a:ln>
        </p:spPr>
      </p:cxnSp>
      <p:cxnSp>
        <p:nvCxnSpPr>
          <p:cNvPr id="1691" name="Google Shape;1691;p106"/>
          <p:cNvCxnSpPr>
            <a:stCxn id="1690" idx="2"/>
            <a:endCxn id="1681" idx="0"/>
          </p:cNvCxnSpPr>
          <p:nvPr/>
        </p:nvCxnSpPr>
        <p:spPr>
          <a:xfrm>
            <a:off x="4328250" y="1998475"/>
            <a:ext cx="2129100" cy="1240200"/>
          </a:xfrm>
          <a:prstGeom prst="straightConnector1">
            <a:avLst/>
          </a:prstGeom>
          <a:noFill/>
          <a:ln cap="flat" cmpd="sng" w="9525">
            <a:solidFill>
              <a:srgbClr val="000000"/>
            </a:solidFill>
            <a:prstDash val="solid"/>
            <a:round/>
            <a:headEnd len="med" w="med" type="none"/>
            <a:tailEnd len="med" w="med" type="none"/>
          </a:ln>
        </p:spPr>
      </p:cxnSp>
      <p:cxnSp>
        <p:nvCxnSpPr>
          <p:cNvPr id="1692" name="Google Shape;1692;p106"/>
          <p:cNvCxnSpPr>
            <a:stCxn id="1690" idx="2"/>
            <a:endCxn id="1682" idx="0"/>
          </p:cNvCxnSpPr>
          <p:nvPr/>
        </p:nvCxnSpPr>
        <p:spPr>
          <a:xfrm>
            <a:off x="4328250" y="1998475"/>
            <a:ext cx="3195900" cy="1240200"/>
          </a:xfrm>
          <a:prstGeom prst="straightConnector1">
            <a:avLst/>
          </a:prstGeom>
          <a:noFill/>
          <a:ln cap="flat" cmpd="sng" w="9525">
            <a:solidFill>
              <a:srgbClr val="000000"/>
            </a:solidFill>
            <a:prstDash val="solid"/>
            <a:round/>
            <a:headEnd len="med" w="med" type="none"/>
            <a:tailEnd len="med" w="med" type="none"/>
          </a:ln>
        </p:spPr>
      </p:cxnSp>
      <p:sp>
        <p:nvSpPr>
          <p:cNvPr id="1693" name="Google Shape;1693;p106"/>
          <p:cNvSpPr/>
          <p:nvPr/>
        </p:nvSpPr>
        <p:spPr>
          <a:xfrm>
            <a:off x="3250800" y="3186625"/>
            <a:ext cx="469500" cy="469500"/>
          </a:xfrm>
          <a:prstGeom prst="mathMultiply">
            <a:avLst>
              <a:gd fmla="val 23520"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06"/>
          <p:cNvSpPr/>
          <p:nvPr/>
        </p:nvSpPr>
        <p:spPr>
          <a:xfrm>
            <a:off x="2184000" y="3186625"/>
            <a:ext cx="469500" cy="469500"/>
          </a:xfrm>
          <a:prstGeom prst="mathMultiply">
            <a:avLst>
              <a:gd fmla="val 23520"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06"/>
          <p:cNvSpPr/>
          <p:nvPr/>
        </p:nvSpPr>
        <p:spPr>
          <a:xfrm>
            <a:off x="1117200" y="3186625"/>
            <a:ext cx="469500" cy="469500"/>
          </a:xfrm>
          <a:prstGeom prst="mathMultiply">
            <a:avLst>
              <a:gd fmla="val 23520" name="adj1"/>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06"/>
          <p:cNvSpPr/>
          <p:nvPr/>
        </p:nvSpPr>
        <p:spPr>
          <a:xfrm>
            <a:off x="3852638" y="1164775"/>
            <a:ext cx="972450" cy="833700"/>
          </a:xfrm>
          <a:prstGeom prst="flowChartDecision">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697" name="Google Shape;1697;p106"/>
          <p:cNvSpPr txBox="1"/>
          <p:nvPr/>
        </p:nvSpPr>
        <p:spPr>
          <a:xfrm>
            <a:off x="3869800" y="1385133"/>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701" name="Shape 1701"/>
        <p:cNvGrpSpPr/>
        <p:nvPr/>
      </p:nvGrpSpPr>
      <p:grpSpPr>
        <a:xfrm>
          <a:off x="0" y="0"/>
          <a:ext cx="0" cy="0"/>
          <a:chOff x="0" y="0"/>
          <a:chExt cx="0" cy="0"/>
        </a:xfrm>
      </p:grpSpPr>
      <p:sp>
        <p:nvSpPr>
          <p:cNvPr id="1702" name="Google Shape;1702;p107"/>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03" name="Google Shape;1703;p10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Blue-Green</a:t>
            </a:r>
            <a:endParaRPr/>
          </a:p>
        </p:txBody>
      </p:sp>
      <p:sp>
        <p:nvSpPr>
          <p:cNvPr id="1704" name="Google Shape;1704;p107"/>
          <p:cNvSpPr/>
          <p:nvPr/>
        </p:nvSpPr>
        <p:spPr>
          <a:xfrm>
            <a:off x="731200" y="39649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07"/>
          <p:cNvSpPr txBox="1"/>
          <p:nvPr/>
        </p:nvSpPr>
        <p:spPr>
          <a:xfrm>
            <a:off x="731200" y="44983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Group</a:t>
            </a:r>
            <a:endParaRPr sz="1000"/>
          </a:p>
        </p:txBody>
      </p:sp>
      <p:cxnSp>
        <p:nvCxnSpPr>
          <p:cNvPr id="1706" name="Google Shape;1706;p107"/>
          <p:cNvCxnSpPr>
            <a:stCxn id="1707" idx="2"/>
            <a:endCxn id="1708" idx="0"/>
          </p:cNvCxnSpPr>
          <p:nvPr/>
        </p:nvCxnSpPr>
        <p:spPr>
          <a:xfrm flipH="1">
            <a:off x="1351950" y="2836675"/>
            <a:ext cx="1071300" cy="1240200"/>
          </a:xfrm>
          <a:prstGeom prst="straightConnector1">
            <a:avLst/>
          </a:prstGeom>
          <a:noFill/>
          <a:ln cap="flat" cmpd="sng" w="9525">
            <a:solidFill>
              <a:srgbClr val="000000"/>
            </a:solidFill>
            <a:prstDash val="solid"/>
            <a:round/>
            <a:headEnd len="med" w="med" type="none"/>
            <a:tailEnd len="med" w="med" type="none"/>
          </a:ln>
        </p:spPr>
      </p:cxnSp>
      <p:cxnSp>
        <p:nvCxnSpPr>
          <p:cNvPr id="1709" name="Google Shape;1709;p107"/>
          <p:cNvCxnSpPr>
            <a:stCxn id="1707" idx="2"/>
            <a:endCxn id="1710" idx="0"/>
          </p:cNvCxnSpPr>
          <p:nvPr/>
        </p:nvCxnSpPr>
        <p:spPr>
          <a:xfrm>
            <a:off x="2423250" y="2836675"/>
            <a:ext cx="1062300" cy="1240200"/>
          </a:xfrm>
          <a:prstGeom prst="straightConnector1">
            <a:avLst/>
          </a:prstGeom>
          <a:noFill/>
          <a:ln cap="flat" cmpd="sng" w="9525">
            <a:solidFill>
              <a:srgbClr val="000000"/>
            </a:solidFill>
            <a:prstDash val="solid"/>
            <a:round/>
            <a:headEnd len="med" w="med" type="none"/>
            <a:tailEnd len="med" w="med" type="none"/>
          </a:ln>
        </p:spPr>
      </p:cxnSp>
      <p:cxnSp>
        <p:nvCxnSpPr>
          <p:cNvPr id="1711" name="Google Shape;1711;p107"/>
          <p:cNvCxnSpPr>
            <a:stCxn id="1707" idx="2"/>
            <a:endCxn id="1712" idx="0"/>
          </p:cNvCxnSpPr>
          <p:nvPr/>
        </p:nvCxnSpPr>
        <p:spPr>
          <a:xfrm flipH="1">
            <a:off x="2418750" y="2836675"/>
            <a:ext cx="4500" cy="1240200"/>
          </a:xfrm>
          <a:prstGeom prst="straightConnector1">
            <a:avLst/>
          </a:prstGeom>
          <a:noFill/>
          <a:ln cap="flat" cmpd="sng" w="9525">
            <a:solidFill>
              <a:srgbClr val="000000"/>
            </a:solidFill>
            <a:prstDash val="solid"/>
            <a:round/>
            <a:headEnd len="med" w="med" type="none"/>
            <a:tailEnd len="med" w="med" type="none"/>
          </a:ln>
        </p:spPr>
      </p:cxnSp>
      <p:sp>
        <p:nvSpPr>
          <p:cNvPr id="1708" name="Google Shape;1708;p107"/>
          <p:cNvSpPr/>
          <p:nvPr/>
        </p:nvSpPr>
        <p:spPr>
          <a:xfrm>
            <a:off x="869700" y="4076875"/>
            <a:ext cx="964500" cy="365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V1</a:t>
            </a:r>
            <a:endParaRPr sz="1200">
              <a:solidFill>
                <a:srgbClr val="FFFFFF"/>
              </a:solidFill>
            </a:endParaRPr>
          </a:p>
        </p:txBody>
      </p:sp>
      <p:sp>
        <p:nvSpPr>
          <p:cNvPr id="1712" name="Google Shape;1712;p107"/>
          <p:cNvSpPr/>
          <p:nvPr/>
        </p:nvSpPr>
        <p:spPr>
          <a:xfrm>
            <a:off x="1936500" y="4076875"/>
            <a:ext cx="964500" cy="365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V1</a:t>
            </a:r>
            <a:endParaRPr sz="1200">
              <a:solidFill>
                <a:srgbClr val="FFFFFF"/>
              </a:solidFill>
            </a:endParaRPr>
          </a:p>
        </p:txBody>
      </p:sp>
      <p:sp>
        <p:nvSpPr>
          <p:cNvPr id="1710" name="Google Shape;1710;p107"/>
          <p:cNvSpPr/>
          <p:nvPr/>
        </p:nvSpPr>
        <p:spPr>
          <a:xfrm>
            <a:off x="3003300" y="4076875"/>
            <a:ext cx="964500" cy="365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V1</a:t>
            </a:r>
            <a:endParaRPr sz="1200">
              <a:solidFill>
                <a:srgbClr val="FFFFFF"/>
              </a:solidFill>
            </a:endParaRPr>
          </a:p>
        </p:txBody>
      </p:sp>
      <p:grpSp>
        <p:nvGrpSpPr>
          <p:cNvPr id="1713" name="Google Shape;1713;p107"/>
          <p:cNvGrpSpPr/>
          <p:nvPr/>
        </p:nvGrpSpPr>
        <p:grpSpPr>
          <a:xfrm>
            <a:off x="3792325" y="1349859"/>
            <a:ext cx="651600" cy="377716"/>
            <a:chOff x="1456975" y="1636509"/>
            <a:chExt cx="651600" cy="377716"/>
          </a:xfrm>
        </p:grpSpPr>
        <p:sp>
          <p:nvSpPr>
            <p:cNvPr id="1714" name="Google Shape;1714;p107"/>
            <p:cNvSpPr/>
            <p:nvPr/>
          </p:nvSpPr>
          <p:spPr>
            <a:xfrm>
              <a:off x="1555975" y="1648825"/>
              <a:ext cx="453600" cy="365400"/>
            </a:xfrm>
            <a:prstGeom prst="hexagon">
              <a:avLst>
                <a:gd fmla="val 25000" name="adj"/>
                <a:gd fmla="val 115470" name="vf"/>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FFFFFF"/>
                </a:solidFill>
              </a:endParaRPr>
            </a:p>
          </p:txBody>
        </p:sp>
        <p:sp>
          <p:nvSpPr>
            <p:cNvPr id="1715" name="Google Shape;1715;p107"/>
            <p:cNvSpPr txBox="1"/>
            <p:nvPr/>
          </p:nvSpPr>
          <p:spPr>
            <a:xfrm>
              <a:off x="1456975" y="1636509"/>
              <a:ext cx="6516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DNS</a:t>
              </a:r>
              <a:endParaRPr sz="1200">
                <a:solidFill>
                  <a:srgbClr val="FFFFFF"/>
                </a:solidFill>
              </a:endParaRPr>
            </a:p>
          </p:txBody>
        </p:sp>
      </p:grpSp>
      <p:cxnSp>
        <p:nvCxnSpPr>
          <p:cNvPr id="1716" name="Google Shape;1716;p107"/>
          <p:cNvCxnSpPr>
            <a:stCxn id="1715" idx="2"/>
            <a:endCxn id="1717" idx="3"/>
          </p:cNvCxnSpPr>
          <p:nvPr/>
        </p:nvCxnSpPr>
        <p:spPr>
          <a:xfrm flipH="1">
            <a:off x="2881525" y="1674459"/>
            <a:ext cx="1236600" cy="749400"/>
          </a:xfrm>
          <a:prstGeom prst="straightConnector1">
            <a:avLst/>
          </a:prstGeom>
          <a:noFill/>
          <a:ln cap="flat" cmpd="sng" w="9525">
            <a:solidFill>
              <a:srgbClr val="384B66"/>
            </a:solidFill>
            <a:prstDash val="lgDash"/>
            <a:round/>
            <a:headEnd len="med" w="med" type="none"/>
            <a:tailEnd len="med" w="med" type="triangle"/>
          </a:ln>
        </p:spPr>
      </p:cxnSp>
      <p:sp>
        <p:nvSpPr>
          <p:cNvPr id="1718" name="Google Shape;1718;p107"/>
          <p:cNvSpPr txBox="1"/>
          <p:nvPr/>
        </p:nvSpPr>
        <p:spPr>
          <a:xfrm>
            <a:off x="2375375" y="1646725"/>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service-1.domain.com</a:t>
            </a:r>
            <a:endParaRPr sz="1000"/>
          </a:p>
        </p:txBody>
      </p:sp>
      <p:sp>
        <p:nvSpPr>
          <p:cNvPr id="1719" name="Google Shape;1719;p107"/>
          <p:cNvSpPr/>
          <p:nvPr/>
        </p:nvSpPr>
        <p:spPr>
          <a:xfrm>
            <a:off x="1940721" y="1998296"/>
            <a:ext cx="972450" cy="833700"/>
          </a:xfrm>
          <a:prstGeom prst="flowChartDecision">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17" name="Google Shape;1717;p107"/>
          <p:cNvSpPr txBox="1"/>
          <p:nvPr/>
        </p:nvSpPr>
        <p:spPr>
          <a:xfrm>
            <a:off x="1957883" y="2218654"/>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723" name="Shape 1723"/>
        <p:cNvGrpSpPr/>
        <p:nvPr/>
      </p:nvGrpSpPr>
      <p:grpSpPr>
        <a:xfrm>
          <a:off x="0" y="0"/>
          <a:ext cx="0" cy="0"/>
          <a:chOff x="0" y="0"/>
          <a:chExt cx="0" cy="0"/>
        </a:xfrm>
      </p:grpSpPr>
      <p:sp>
        <p:nvSpPr>
          <p:cNvPr id="1724" name="Google Shape;1724;p108"/>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25" name="Google Shape;1725;p10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Blue-Green</a:t>
            </a:r>
            <a:endParaRPr/>
          </a:p>
        </p:txBody>
      </p:sp>
      <p:sp>
        <p:nvSpPr>
          <p:cNvPr id="1726" name="Google Shape;1726;p108"/>
          <p:cNvSpPr/>
          <p:nvPr/>
        </p:nvSpPr>
        <p:spPr>
          <a:xfrm>
            <a:off x="731200" y="39649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8"/>
          <p:cNvSpPr txBox="1"/>
          <p:nvPr/>
        </p:nvSpPr>
        <p:spPr>
          <a:xfrm>
            <a:off x="731200" y="44983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Group</a:t>
            </a:r>
            <a:endParaRPr sz="1000"/>
          </a:p>
        </p:txBody>
      </p:sp>
      <p:sp>
        <p:nvSpPr>
          <p:cNvPr id="1728" name="Google Shape;1728;p108"/>
          <p:cNvSpPr/>
          <p:nvPr/>
        </p:nvSpPr>
        <p:spPr>
          <a:xfrm>
            <a:off x="4769800" y="39649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08"/>
          <p:cNvSpPr/>
          <p:nvPr/>
        </p:nvSpPr>
        <p:spPr>
          <a:xfrm>
            <a:off x="4908300" y="40768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V2</a:t>
            </a:r>
            <a:endParaRPr sz="1200">
              <a:solidFill>
                <a:srgbClr val="FFFFFF"/>
              </a:solidFill>
            </a:endParaRPr>
          </a:p>
        </p:txBody>
      </p:sp>
      <p:sp>
        <p:nvSpPr>
          <p:cNvPr id="1730" name="Google Shape;1730;p108"/>
          <p:cNvSpPr/>
          <p:nvPr/>
        </p:nvSpPr>
        <p:spPr>
          <a:xfrm>
            <a:off x="5975100" y="40768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V2</a:t>
            </a:r>
            <a:endParaRPr sz="1200">
              <a:solidFill>
                <a:srgbClr val="FFFFFF"/>
              </a:solidFill>
            </a:endParaRPr>
          </a:p>
        </p:txBody>
      </p:sp>
      <p:sp>
        <p:nvSpPr>
          <p:cNvPr id="1731" name="Google Shape;1731;p108"/>
          <p:cNvSpPr/>
          <p:nvPr/>
        </p:nvSpPr>
        <p:spPr>
          <a:xfrm>
            <a:off x="7041900" y="40768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V2</a:t>
            </a:r>
            <a:endParaRPr sz="1200">
              <a:solidFill>
                <a:srgbClr val="FFFFFF"/>
              </a:solidFill>
            </a:endParaRPr>
          </a:p>
        </p:txBody>
      </p:sp>
      <p:sp>
        <p:nvSpPr>
          <p:cNvPr id="1732" name="Google Shape;1732;p108"/>
          <p:cNvSpPr txBox="1"/>
          <p:nvPr/>
        </p:nvSpPr>
        <p:spPr>
          <a:xfrm>
            <a:off x="4769800" y="44983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Group</a:t>
            </a:r>
            <a:endParaRPr sz="1000"/>
          </a:p>
        </p:txBody>
      </p:sp>
      <p:cxnSp>
        <p:nvCxnSpPr>
          <p:cNvPr id="1733" name="Google Shape;1733;p108"/>
          <p:cNvCxnSpPr>
            <a:stCxn id="1734" idx="2"/>
            <a:endCxn id="1735" idx="0"/>
          </p:cNvCxnSpPr>
          <p:nvPr/>
        </p:nvCxnSpPr>
        <p:spPr>
          <a:xfrm flipH="1">
            <a:off x="1351950" y="2836675"/>
            <a:ext cx="1071300" cy="1240200"/>
          </a:xfrm>
          <a:prstGeom prst="straightConnector1">
            <a:avLst/>
          </a:prstGeom>
          <a:noFill/>
          <a:ln cap="flat" cmpd="sng" w="9525">
            <a:solidFill>
              <a:srgbClr val="000000"/>
            </a:solidFill>
            <a:prstDash val="solid"/>
            <a:round/>
            <a:headEnd len="med" w="med" type="none"/>
            <a:tailEnd len="med" w="med" type="none"/>
          </a:ln>
        </p:spPr>
      </p:cxnSp>
      <p:cxnSp>
        <p:nvCxnSpPr>
          <p:cNvPr id="1736" name="Google Shape;1736;p108"/>
          <p:cNvCxnSpPr>
            <a:stCxn id="1734" idx="2"/>
            <a:endCxn id="1737" idx="0"/>
          </p:cNvCxnSpPr>
          <p:nvPr/>
        </p:nvCxnSpPr>
        <p:spPr>
          <a:xfrm>
            <a:off x="2423250" y="2836675"/>
            <a:ext cx="1062300" cy="1240200"/>
          </a:xfrm>
          <a:prstGeom prst="straightConnector1">
            <a:avLst/>
          </a:prstGeom>
          <a:noFill/>
          <a:ln cap="flat" cmpd="sng" w="9525">
            <a:solidFill>
              <a:srgbClr val="000000"/>
            </a:solidFill>
            <a:prstDash val="solid"/>
            <a:round/>
            <a:headEnd len="med" w="med" type="none"/>
            <a:tailEnd len="med" w="med" type="none"/>
          </a:ln>
        </p:spPr>
      </p:cxnSp>
      <p:cxnSp>
        <p:nvCxnSpPr>
          <p:cNvPr id="1738" name="Google Shape;1738;p108"/>
          <p:cNvCxnSpPr>
            <a:stCxn id="1734" idx="2"/>
            <a:endCxn id="1739" idx="0"/>
          </p:cNvCxnSpPr>
          <p:nvPr/>
        </p:nvCxnSpPr>
        <p:spPr>
          <a:xfrm flipH="1">
            <a:off x="2418750" y="2836675"/>
            <a:ext cx="4500" cy="1240200"/>
          </a:xfrm>
          <a:prstGeom prst="straightConnector1">
            <a:avLst/>
          </a:prstGeom>
          <a:noFill/>
          <a:ln cap="flat" cmpd="sng" w="9525">
            <a:solidFill>
              <a:srgbClr val="000000"/>
            </a:solidFill>
            <a:prstDash val="solid"/>
            <a:round/>
            <a:headEnd len="med" w="med" type="none"/>
            <a:tailEnd len="med" w="med" type="none"/>
          </a:ln>
        </p:spPr>
      </p:cxnSp>
      <p:sp>
        <p:nvSpPr>
          <p:cNvPr id="1735" name="Google Shape;1735;p108"/>
          <p:cNvSpPr/>
          <p:nvPr/>
        </p:nvSpPr>
        <p:spPr>
          <a:xfrm>
            <a:off x="869700" y="4076875"/>
            <a:ext cx="964500" cy="365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V1</a:t>
            </a:r>
            <a:endParaRPr sz="1200">
              <a:solidFill>
                <a:srgbClr val="FFFFFF"/>
              </a:solidFill>
            </a:endParaRPr>
          </a:p>
        </p:txBody>
      </p:sp>
      <p:sp>
        <p:nvSpPr>
          <p:cNvPr id="1739" name="Google Shape;1739;p108"/>
          <p:cNvSpPr/>
          <p:nvPr/>
        </p:nvSpPr>
        <p:spPr>
          <a:xfrm>
            <a:off x="1936500" y="4076875"/>
            <a:ext cx="964500" cy="365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V1</a:t>
            </a:r>
            <a:endParaRPr sz="1200">
              <a:solidFill>
                <a:srgbClr val="FFFFFF"/>
              </a:solidFill>
            </a:endParaRPr>
          </a:p>
        </p:txBody>
      </p:sp>
      <p:sp>
        <p:nvSpPr>
          <p:cNvPr id="1737" name="Google Shape;1737;p108"/>
          <p:cNvSpPr/>
          <p:nvPr/>
        </p:nvSpPr>
        <p:spPr>
          <a:xfrm>
            <a:off x="3003300" y="4076875"/>
            <a:ext cx="964500" cy="365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V1</a:t>
            </a:r>
            <a:endParaRPr sz="1200">
              <a:solidFill>
                <a:srgbClr val="FFFFFF"/>
              </a:solidFill>
            </a:endParaRPr>
          </a:p>
        </p:txBody>
      </p:sp>
      <p:cxnSp>
        <p:nvCxnSpPr>
          <p:cNvPr id="1740" name="Google Shape;1740;p108"/>
          <p:cNvCxnSpPr>
            <a:stCxn id="1741" idx="2"/>
            <a:endCxn id="1729" idx="0"/>
          </p:cNvCxnSpPr>
          <p:nvPr/>
        </p:nvCxnSpPr>
        <p:spPr>
          <a:xfrm flipH="1">
            <a:off x="5390550" y="2836675"/>
            <a:ext cx="1071300" cy="1240200"/>
          </a:xfrm>
          <a:prstGeom prst="straightConnector1">
            <a:avLst/>
          </a:prstGeom>
          <a:noFill/>
          <a:ln cap="flat" cmpd="sng" w="9525">
            <a:solidFill>
              <a:srgbClr val="000000"/>
            </a:solidFill>
            <a:prstDash val="solid"/>
            <a:round/>
            <a:headEnd len="med" w="med" type="none"/>
            <a:tailEnd len="med" w="med" type="none"/>
          </a:ln>
        </p:spPr>
      </p:cxnSp>
      <p:cxnSp>
        <p:nvCxnSpPr>
          <p:cNvPr id="1742" name="Google Shape;1742;p108"/>
          <p:cNvCxnSpPr>
            <a:stCxn id="1741" idx="2"/>
            <a:endCxn id="1730" idx="0"/>
          </p:cNvCxnSpPr>
          <p:nvPr/>
        </p:nvCxnSpPr>
        <p:spPr>
          <a:xfrm flipH="1">
            <a:off x="6457350" y="2836675"/>
            <a:ext cx="4500" cy="1240200"/>
          </a:xfrm>
          <a:prstGeom prst="straightConnector1">
            <a:avLst/>
          </a:prstGeom>
          <a:noFill/>
          <a:ln cap="flat" cmpd="sng" w="9525">
            <a:solidFill>
              <a:srgbClr val="000000"/>
            </a:solidFill>
            <a:prstDash val="solid"/>
            <a:round/>
            <a:headEnd len="med" w="med" type="none"/>
            <a:tailEnd len="med" w="med" type="none"/>
          </a:ln>
        </p:spPr>
      </p:cxnSp>
      <p:cxnSp>
        <p:nvCxnSpPr>
          <p:cNvPr id="1743" name="Google Shape;1743;p108"/>
          <p:cNvCxnSpPr>
            <a:stCxn id="1741" idx="2"/>
            <a:endCxn id="1731" idx="0"/>
          </p:cNvCxnSpPr>
          <p:nvPr/>
        </p:nvCxnSpPr>
        <p:spPr>
          <a:xfrm>
            <a:off x="6461850" y="2836675"/>
            <a:ext cx="1062300" cy="1240200"/>
          </a:xfrm>
          <a:prstGeom prst="straightConnector1">
            <a:avLst/>
          </a:prstGeom>
          <a:noFill/>
          <a:ln cap="flat" cmpd="sng" w="9525">
            <a:solidFill>
              <a:srgbClr val="000000"/>
            </a:solidFill>
            <a:prstDash val="solid"/>
            <a:round/>
            <a:headEnd len="med" w="med" type="none"/>
            <a:tailEnd len="med" w="med" type="none"/>
          </a:ln>
        </p:spPr>
      </p:cxnSp>
      <p:grpSp>
        <p:nvGrpSpPr>
          <p:cNvPr id="1744" name="Google Shape;1744;p108"/>
          <p:cNvGrpSpPr/>
          <p:nvPr/>
        </p:nvGrpSpPr>
        <p:grpSpPr>
          <a:xfrm>
            <a:off x="3792325" y="1349859"/>
            <a:ext cx="651600" cy="377716"/>
            <a:chOff x="1456975" y="1636509"/>
            <a:chExt cx="651600" cy="377716"/>
          </a:xfrm>
        </p:grpSpPr>
        <p:sp>
          <p:nvSpPr>
            <p:cNvPr id="1745" name="Google Shape;1745;p108"/>
            <p:cNvSpPr/>
            <p:nvPr/>
          </p:nvSpPr>
          <p:spPr>
            <a:xfrm>
              <a:off x="1555975" y="1648825"/>
              <a:ext cx="453600" cy="365400"/>
            </a:xfrm>
            <a:prstGeom prst="hexagon">
              <a:avLst>
                <a:gd fmla="val 25000" name="adj"/>
                <a:gd fmla="val 115470" name="vf"/>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FFFFFF"/>
                </a:solidFill>
              </a:endParaRPr>
            </a:p>
          </p:txBody>
        </p:sp>
        <p:sp>
          <p:nvSpPr>
            <p:cNvPr id="1746" name="Google Shape;1746;p108"/>
            <p:cNvSpPr txBox="1"/>
            <p:nvPr/>
          </p:nvSpPr>
          <p:spPr>
            <a:xfrm>
              <a:off x="1456975" y="1636509"/>
              <a:ext cx="6516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DNS</a:t>
              </a:r>
              <a:endParaRPr sz="1200">
                <a:solidFill>
                  <a:srgbClr val="FFFFFF"/>
                </a:solidFill>
              </a:endParaRPr>
            </a:p>
          </p:txBody>
        </p:sp>
      </p:grpSp>
      <p:cxnSp>
        <p:nvCxnSpPr>
          <p:cNvPr id="1747" name="Google Shape;1747;p108"/>
          <p:cNvCxnSpPr>
            <a:stCxn id="1746" idx="2"/>
            <a:endCxn id="1748" idx="3"/>
          </p:cNvCxnSpPr>
          <p:nvPr/>
        </p:nvCxnSpPr>
        <p:spPr>
          <a:xfrm flipH="1">
            <a:off x="2881525" y="1674459"/>
            <a:ext cx="1236600" cy="749400"/>
          </a:xfrm>
          <a:prstGeom prst="straightConnector1">
            <a:avLst/>
          </a:prstGeom>
          <a:noFill/>
          <a:ln cap="flat" cmpd="sng" w="9525">
            <a:solidFill>
              <a:srgbClr val="384B66"/>
            </a:solidFill>
            <a:prstDash val="lgDash"/>
            <a:round/>
            <a:headEnd len="med" w="med" type="none"/>
            <a:tailEnd len="med" w="med" type="triangle"/>
          </a:ln>
        </p:spPr>
      </p:cxnSp>
      <p:sp>
        <p:nvSpPr>
          <p:cNvPr id="1749" name="Google Shape;1749;p108"/>
          <p:cNvSpPr txBox="1"/>
          <p:nvPr/>
        </p:nvSpPr>
        <p:spPr>
          <a:xfrm>
            <a:off x="2375375" y="1646725"/>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service-1.domain.com</a:t>
            </a:r>
            <a:endParaRPr sz="1000"/>
          </a:p>
        </p:txBody>
      </p:sp>
      <p:sp>
        <p:nvSpPr>
          <p:cNvPr id="1750" name="Google Shape;1750;p108"/>
          <p:cNvSpPr/>
          <p:nvPr/>
        </p:nvSpPr>
        <p:spPr>
          <a:xfrm>
            <a:off x="1940721" y="1998296"/>
            <a:ext cx="972450" cy="833700"/>
          </a:xfrm>
          <a:prstGeom prst="flowChartDecision">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48" name="Google Shape;1748;p108"/>
          <p:cNvSpPr txBox="1"/>
          <p:nvPr/>
        </p:nvSpPr>
        <p:spPr>
          <a:xfrm>
            <a:off x="1957883" y="2218654"/>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
        <p:nvSpPr>
          <p:cNvPr id="1751" name="Google Shape;1751;p108"/>
          <p:cNvSpPr/>
          <p:nvPr/>
        </p:nvSpPr>
        <p:spPr>
          <a:xfrm>
            <a:off x="5979321" y="1998296"/>
            <a:ext cx="972450" cy="833700"/>
          </a:xfrm>
          <a:prstGeom prst="flowChartDecision">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52" name="Google Shape;1752;p108"/>
          <p:cNvSpPr txBox="1"/>
          <p:nvPr/>
        </p:nvSpPr>
        <p:spPr>
          <a:xfrm>
            <a:off x="5996483" y="2218654"/>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84B66"/>
        </a:solidFill>
      </p:bgPr>
    </p:bg>
    <p:spTree>
      <p:nvGrpSpPr>
        <p:cNvPr id="1756" name="Shape 1756"/>
        <p:cNvGrpSpPr/>
        <p:nvPr/>
      </p:nvGrpSpPr>
      <p:grpSpPr>
        <a:xfrm>
          <a:off x="0" y="0"/>
          <a:ext cx="0" cy="0"/>
          <a:chOff x="0" y="0"/>
          <a:chExt cx="0" cy="0"/>
        </a:xfrm>
      </p:grpSpPr>
      <p:sp>
        <p:nvSpPr>
          <p:cNvPr id="1757" name="Google Shape;1757;p109"/>
          <p:cNvSpPr/>
          <p:nvPr/>
        </p:nvSpPr>
        <p:spPr>
          <a:xfrm>
            <a:off x="0" y="1017725"/>
            <a:ext cx="9161100" cy="41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58" name="Google Shape;1758;p10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Blue-Green</a:t>
            </a:r>
            <a:endParaRPr/>
          </a:p>
        </p:txBody>
      </p:sp>
      <p:sp>
        <p:nvSpPr>
          <p:cNvPr id="1759" name="Google Shape;1759;p109"/>
          <p:cNvSpPr/>
          <p:nvPr/>
        </p:nvSpPr>
        <p:spPr>
          <a:xfrm>
            <a:off x="731200" y="39649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09"/>
          <p:cNvSpPr txBox="1"/>
          <p:nvPr/>
        </p:nvSpPr>
        <p:spPr>
          <a:xfrm>
            <a:off x="731200" y="44983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Old Group</a:t>
            </a:r>
            <a:endParaRPr sz="1000"/>
          </a:p>
        </p:txBody>
      </p:sp>
      <p:sp>
        <p:nvSpPr>
          <p:cNvPr id="1761" name="Google Shape;1761;p109"/>
          <p:cNvSpPr/>
          <p:nvPr/>
        </p:nvSpPr>
        <p:spPr>
          <a:xfrm>
            <a:off x="4769800" y="3964950"/>
            <a:ext cx="3391500" cy="802500"/>
          </a:xfrm>
          <a:prstGeom prst="rect">
            <a:avLst/>
          </a:prstGeom>
          <a:noFill/>
          <a:ln cap="flat" cmpd="sng" w="9525">
            <a:solidFill>
              <a:srgbClr val="42424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9"/>
          <p:cNvSpPr/>
          <p:nvPr/>
        </p:nvSpPr>
        <p:spPr>
          <a:xfrm>
            <a:off x="4908300" y="40768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V2</a:t>
            </a:r>
            <a:endParaRPr sz="1200">
              <a:solidFill>
                <a:srgbClr val="FFFFFF"/>
              </a:solidFill>
            </a:endParaRPr>
          </a:p>
        </p:txBody>
      </p:sp>
      <p:sp>
        <p:nvSpPr>
          <p:cNvPr id="1763" name="Google Shape;1763;p109"/>
          <p:cNvSpPr/>
          <p:nvPr/>
        </p:nvSpPr>
        <p:spPr>
          <a:xfrm>
            <a:off x="5975100" y="40768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V2</a:t>
            </a:r>
            <a:endParaRPr sz="1200">
              <a:solidFill>
                <a:srgbClr val="FFFFFF"/>
              </a:solidFill>
            </a:endParaRPr>
          </a:p>
        </p:txBody>
      </p:sp>
      <p:sp>
        <p:nvSpPr>
          <p:cNvPr id="1764" name="Google Shape;1764;p109"/>
          <p:cNvSpPr/>
          <p:nvPr/>
        </p:nvSpPr>
        <p:spPr>
          <a:xfrm>
            <a:off x="7041900" y="4076875"/>
            <a:ext cx="964500" cy="365400"/>
          </a:xfrm>
          <a:prstGeom prst="roundRect">
            <a:avLst>
              <a:gd fmla="val 16667" name="adj"/>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V2</a:t>
            </a:r>
            <a:endParaRPr sz="1200">
              <a:solidFill>
                <a:srgbClr val="FFFFFF"/>
              </a:solidFill>
            </a:endParaRPr>
          </a:p>
        </p:txBody>
      </p:sp>
      <p:sp>
        <p:nvSpPr>
          <p:cNvPr id="1765" name="Google Shape;1765;p109"/>
          <p:cNvSpPr txBox="1"/>
          <p:nvPr/>
        </p:nvSpPr>
        <p:spPr>
          <a:xfrm>
            <a:off x="4769800" y="4498350"/>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New Group</a:t>
            </a:r>
            <a:endParaRPr sz="1000"/>
          </a:p>
        </p:txBody>
      </p:sp>
      <p:cxnSp>
        <p:nvCxnSpPr>
          <p:cNvPr id="1766" name="Google Shape;1766;p109"/>
          <p:cNvCxnSpPr>
            <a:stCxn id="1767" idx="2"/>
            <a:endCxn id="1768" idx="0"/>
          </p:cNvCxnSpPr>
          <p:nvPr/>
        </p:nvCxnSpPr>
        <p:spPr>
          <a:xfrm flipH="1">
            <a:off x="1351950" y="2836675"/>
            <a:ext cx="1071300" cy="1240200"/>
          </a:xfrm>
          <a:prstGeom prst="straightConnector1">
            <a:avLst/>
          </a:prstGeom>
          <a:noFill/>
          <a:ln cap="flat" cmpd="sng" w="9525">
            <a:solidFill>
              <a:srgbClr val="000000"/>
            </a:solidFill>
            <a:prstDash val="solid"/>
            <a:round/>
            <a:headEnd len="med" w="med" type="none"/>
            <a:tailEnd len="med" w="med" type="none"/>
          </a:ln>
        </p:spPr>
      </p:cxnSp>
      <p:cxnSp>
        <p:nvCxnSpPr>
          <p:cNvPr id="1769" name="Google Shape;1769;p109"/>
          <p:cNvCxnSpPr>
            <a:stCxn id="1767" idx="2"/>
            <a:endCxn id="1770" idx="0"/>
          </p:cNvCxnSpPr>
          <p:nvPr/>
        </p:nvCxnSpPr>
        <p:spPr>
          <a:xfrm>
            <a:off x="2423250" y="2836675"/>
            <a:ext cx="1062300" cy="1240200"/>
          </a:xfrm>
          <a:prstGeom prst="straightConnector1">
            <a:avLst/>
          </a:prstGeom>
          <a:noFill/>
          <a:ln cap="flat" cmpd="sng" w="9525">
            <a:solidFill>
              <a:srgbClr val="000000"/>
            </a:solidFill>
            <a:prstDash val="solid"/>
            <a:round/>
            <a:headEnd len="med" w="med" type="none"/>
            <a:tailEnd len="med" w="med" type="none"/>
          </a:ln>
        </p:spPr>
      </p:cxnSp>
      <p:cxnSp>
        <p:nvCxnSpPr>
          <p:cNvPr id="1771" name="Google Shape;1771;p109"/>
          <p:cNvCxnSpPr>
            <a:stCxn id="1767" idx="2"/>
            <a:endCxn id="1772" idx="0"/>
          </p:cNvCxnSpPr>
          <p:nvPr/>
        </p:nvCxnSpPr>
        <p:spPr>
          <a:xfrm flipH="1">
            <a:off x="2418750" y="2836675"/>
            <a:ext cx="4500" cy="1240200"/>
          </a:xfrm>
          <a:prstGeom prst="straightConnector1">
            <a:avLst/>
          </a:prstGeom>
          <a:noFill/>
          <a:ln cap="flat" cmpd="sng" w="9525">
            <a:solidFill>
              <a:srgbClr val="000000"/>
            </a:solidFill>
            <a:prstDash val="solid"/>
            <a:round/>
            <a:headEnd len="med" w="med" type="none"/>
            <a:tailEnd len="med" w="med" type="none"/>
          </a:ln>
        </p:spPr>
      </p:cxnSp>
      <p:sp>
        <p:nvSpPr>
          <p:cNvPr id="1768" name="Google Shape;1768;p109"/>
          <p:cNvSpPr/>
          <p:nvPr/>
        </p:nvSpPr>
        <p:spPr>
          <a:xfrm>
            <a:off x="869700" y="4076875"/>
            <a:ext cx="964500" cy="365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1</a:t>
            </a:r>
            <a:br>
              <a:rPr b="1" lang="en" sz="1200">
                <a:solidFill>
                  <a:srgbClr val="FFFFFF"/>
                </a:solidFill>
              </a:rPr>
            </a:br>
            <a:r>
              <a:rPr b="1" lang="en" sz="1200">
                <a:solidFill>
                  <a:srgbClr val="FFFFFF"/>
                </a:solidFill>
              </a:rPr>
              <a:t>V1</a:t>
            </a:r>
            <a:endParaRPr sz="1200">
              <a:solidFill>
                <a:srgbClr val="FFFFFF"/>
              </a:solidFill>
            </a:endParaRPr>
          </a:p>
        </p:txBody>
      </p:sp>
      <p:sp>
        <p:nvSpPr>
          <p:cNvPr id="1772" name="Google Shape;1772;p109"/>
          <p:cNvSpPr/>
          <p:nvPr/>
        </p:nvSpPr>
        <p:spPr>
          <a:xfrm>
            <a:off x="1936500" y="4076875"/>
            <a:ext cx="964500" cy="365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2</a:t>
            </a:r>
            <a:br>
              <a:rPr b="1" lang="en" sz="1200">
                <a:solidFill>
                  <a:srgbClr val="FFFFFF"/>
                </a:solidFill>
              </a:rPr>
            </a:br>
            <a:r>
              <a:rPr b="1" lang="en" sz="1200">
                <a:solidFill>
                  <a:srgbClr val="FFFFFF"/>
                </a:solidFill>
              </a:rPr>
              <a:t>V1</a:t>
            </a:r>
            <a:endParaRPr sz="1200">
              <a:solidFill>
                <a:srgbClr val="FFFFFF"/>
              </a:solidFill>
            </a:endParaRPr>
          </a:p>
        </p:txBody>
      </p:sp>
      <p:sp>
        <p:nvSpPr>
          <p:cNvPr id="1770" name="Google Shape;1770;p109"/>
          <p:cNvSpPr/>
          <p:nvPr/>
        </p:nvSpPr>
        <p:spPr>
          <a:xfrm>
            <a:off x="3003300" y="4076875"/>
            <a:ext cx="964500" cy="365400"/>
          </a:xfrm>
          <a:prstGeom prst="roundRect">
            <a:avLst>
              <a:gd fmla="val 16667" name="adj"/>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Instance 3</a:t>
            </a:r>
            <a:br>
              <a:rPr b="1" lang="en" sz="1200">
                <a:solidFill>
                  <a:srgbClr val="FFFFFF"/>
                </a:solidFill>
              </a:rPr>
            </a:br>
            <a:r>
              <a:rPr b="1" lang="en" sz="1200">
                <a:solidFill>
                  <a:srgbClr val="FFFFFF"/>
                </a:solidFill>
              </a:rPr>
              <a:t>V1</a:t>
            </a:r>
            <a:endParaRPr sz="1200">
              <a:solidFill>
                <a:srgbClr val="FFFFFF"/>
              </a:solidFill>
            </a:endParaRPr>
          </a:p>
        </p:txBody>
      </p:sp>
      <p:cxnSp>
        <p:nvCxnSpPr>
          <p:cNvPr id="1773" name="Google Shape;1773;p109"/>
          <p:cNvCxnSpPr>
            <a:stCxn id="1774" idx="2"/>
            <a:endCxn id="1762" idx="0"/>
          </p:cNvCxnSpPr>
          <p:nvPr/>
        </p:nvCxnSpPr>
        <p:spPr>
          <a:xfrm flipH="1">
            <a:off x="5390550" y="2836675"/>
            <a:ext cx="1071300" cy="1240200"/>
          </a:xfrm>
          <a:prstGeom prst="straightConnector1">
            <a:avLst/>
          </a:prstGeom>
          <a:noFill/>
          <a:ln cap="flat" cmpd="sng" w="9525">
            <a:solidFill>
              <a:srgbClr val="000000"/>
            </a:solidFill>
            <a:prstDash val="solid"/>
            <a:round/>
            <a:headEnd len="med" w="med" type="none"/>
            <a:tailEnd len="med" w="med" type="none"/>
          </a:ln>
        </p:spPr>
      </p:cxnSp>
      <p:cxnSp>
        <p:nvCxnSpPr>
          <p:cNvPr id="1775" name="Google Shape;1775;p109"/>
          <p:cNvCxnSpPr>
            <a:stCxn id="1774" idx="2"/>
            <a:endCxn id="1763" idx="0"/>
          </p:cNvCxnSpPr>
          <p:nvPr/>
        </p:nvCxnSpPr>
        <p:spPr>
          <a:xfrm flipH="1">
            <a:off x="6457350" y="2836675"/>
            <a:ext cx="4500" cy="1240200"/>
          </a:xfrm>
          <a:prstGeom prst="straightConnector1">
            <a:avLst/>
          </a:prstGeom>
          <a:noFill/>
          <a:ln cap="flat" cmpd="sng" w="9525">
            <a:solidFill>
              <a:srgbClr val="000000"/>
            </a:solidFill>
            <a:prstDash val="solid"/>
            <a:round/>
            <a:headEnd len="med" w="med" type="none"/>
            <a:tailEnd len="med" w="med" type="none"/>
          </a:ln>
        </p:spPr>
      </p:cxnSp>
      <p:cxnSp>
        <p:nvCxnSpPr>
          <p:cNvPr id="1776" name="Google Shape;1776;p109"/>
          <p:cNvCxnSpPr>
            <a:stCxn id="1774" idx="2"/>
            <a:endCxn id="1764" idx="0"/>
          </p:cNvCxnSpPr>
          <p:nvPr/>
        </p:nvCxnSpPr>
        <p:spPr>
          <a:xfrm>
            <a:off x="6461850" y="2836675"/>
            <a:ext cx="1062300" cy="1240200"/>
          </a:xfrm>
          <a:prstGeom prst="straightConnector1">
            <a:avLst/>
          </a:prstGeom>
          <a:noFill/>
          <a:ln cap="flat" cmpd="sng" w="9525">
            <a:solidFill>
              <a:srgbClr val="000000"/>
            </a:solidFill>
            <a:prstDash val="solid"/>
            <a:round/>
            <a:headEnd len="med" w="med" type="none"/>
            <a:tailEnd len="med" w="med" type="none"/>
          </a:ln>
        </p:spPr>
      </p:cxnSp>
      <p:grpSp>
        <p:nvGrpSpPr>
          <p:cNvPr id="1777" name="Google Shape;1777;p109"/>
          <p:cNvGrpSpPr/>
          <p:nvPr/>
        </p:nvGrpSpPr>
        <p:grpSpPr>
          <a:xfrm>
            <a:off x="3792325" y="1349859"/>
            <a:ext cx="651600" cy="377716"/>
            <a:chOff x="1456975" y="1636509"/>
            <a:chExt cx="651600" cy="377716"/>
          </a:xfrm>
        </p:grpSpPr>
        <p:sp>
          <p:nvSpPr>
            <p:cNvPr id="1778" name="Google Shape;1778;p109"/>
            <p:cNvSpPr/>
            <p:nvPr/>
          </p:nvSpPr>
          <p:spPr>
            <a:xfrm>
              <a:off x="1555975" y="1648825"/>
              <a:ext cx="453600" cy="365400"/>
            </a:xfrm>
            <a:prstGeom prst="hexagon">
              <a:avLst>
                <a:gd fmla="val 25000" name="adj"/>
                <a:gd fmla="val 115470" name="vf"/>
              </a:avLst>
            </a:prstGeom>
            <a:solidFill>
              <a:srgbClr val="384B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FFFFFF"/>
                </a:solidFill>
              </a:endParaRPr>
            </a:p>
          </p:txBody>
        </p:sp>
        <p:sp>
          <p:nvSpPr>
            <p:cNvPr id="1779" name="Google Shape;1779;p109"/>
            <p:cNvSpPr txBox="1"/>
            <p:nvPr/>
          </p:nvSpPr>
          <p:spPr>
            <a:xfrm>
              <a:off x="1456975" y="1636509"/>
              <a:ext cx="651600" cy="3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DNS</a:t>
              </a:r>
              <a:endParaRPr sz="1200">
                <a:solidFill>
                  <a:srgbClr val="FFFFFF"/>
                </a:solidFill>
              </a:endParaRPr>
            </a:p>
          </p:txBody>
        </p:sp>
      </p:grpSp>
      <p:cxnSp>
        <p:nvCxnSpPr>
          <p:cNvPr id="1780" name="Google Shape;1780;p109"/>
          <p:cNvCxnSpPr>
            <a:stCxn id="1779" idx="2"/>
            <a:endCxn id="1781" idx="1"/>
          </p:cNvCxnSpPr>
          <p:nvPr/>
        </p:nvCxnSpPr>
        <p:spPr>
          <a:xfrm>
            <a:off x="4118125" y="1674459"/>
            <a:ext cx="1878300" cy="749400"/>
          </a:xfrm>
          <a:prstGeom prst="straightConnector1">
            <a:avLst/>
          </a:prstGeom>
          <a:noFill/>
          <a:ln cap="flat" cmpd="sng" w="9525">
            <a:solidFill>
              <a:srgbClr val="384B66"/>
            </a:solidFill>
            <a:prstDash val="lgDash"/>
            <a:round/>
            <a:headEnd len="med" w="med" type="none"/>
            <a:tailEnd len="med" w="med" type="triangle"/>
          </a:ln>
        </p:spPr>
      </p:cxnSp>
      <p:sp>
        <p:nvSpPr>
          <p:cNvPr id="1782" name="Google Shape;1782;p109"/>
          <p:cNvSpPr txBox="1"/>
          <p:nvPr/>
        </p:nvSpPr>
        <p:spPr>
          <a:xfrm>
            <a:off x="4737575" y="1646725"/>
            <a:ext cx="17064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service-1.domain.com</a:t>
            </a:r>
            <a:endParaRPr sz="1000"/>
          </a:p>
        </p:txBody>
      </p:sp>
      <p:sp>
        <p:nvSpPr>
          <p:cNvPr id="1783" name="Google Shape;1783;p109"/>
          <p:cNvSpPr/>
          <p:nvPr/>
        </p:nvSpPr>
        <p:spPr>
          <a:xfrm>
            <a:off x="1940721" y="1998296"/>
            <a:ext cx="972450" cy="833700"/>
          </a:xfrm>
          <a:prstGeom prst="flowChartDecision">
            <a:avLst/>
          </a:prstGeom>
          <a:solidFill>
            <a:srgbClr val="3778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84" name="Google Shape;1784;p109"/>
          <p:cNvSpPr txBox="1"/>
          <p:nvPr/>
        </p:nvSpPr>
        <p:spPr>
          <a:xfrm>
            <a:off x="1957883" y="2218654"/>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
        <p:nvSpPr>
          <p:cNvPr id="1785" name="Google Shape;1785;p109"/>
          <p:cNvSpPr/>
          <p:nvPr/>
        </p:nvSpPr>
        <p:spPr>
          <a:xfrm>
            <a:off x="5979321" y="1998296"/>
            <a:ext cx="972450" cy="833700"/>
          </a:xfrm>
          <a:prstGeom prst="flowChartDecision">
            <a:avLst/>
          </a:prstGeom>
          <a:solidFill>
            <a:srgbClr val="56855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1781" name="Google Shape;1781;p109"/>
          <p:cNvSpPr txBox="1"/>
          <p:nvPr/>
        </p:nvSpPr>
        <p:spPr>
          <a:xfrm>
            <a:off x="5996483" y="2218654"/>
            <a:ext cx="9237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Router</a:t>
            </a:r>
            <a:endParaRPr sz="1200">
              <a:solidFill>
                <a:srgbClr val="FFFFF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1789" name="Shape 1789"/>
        <p:cNvGrpSpPr/>
        <p:nvPr/>
      </p:nvGrpSpPr>
      <p:grpSpPr>
        <a:xfrm>
          <a:off x="0" y="0"/>
          <a:ext cx="0" cy="0"/>
          <a:chOff x="0" y="0"/>
          <a:chExt cx="0" cy="0"/>
        </a:xfrm>
      </p:grpSpPr>
      <p:sp>
        <p:nvSpPr>
          <p:cNvPr id="1790" name="Google Shape;1790;p110"/>
          <p:cNvSpPr txBox="1"/>
          <p:nvPr>
            <p:ph type="title"/>
          </p:nvPr>
        </p:nvSpPr>
        <p:spPr>
          <a:xfrm>
            <a:off x="490250" y="526350"/>
            <a:ext cx="7238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384B66"/>
                </a:solidFill>
              </a:rPr>
              <a:t>Monitoring</a:t>
            </a:r>
            <a:endParaRPr b="1" sz="4200">
              <a:solidFill>
                <a:srgbClr val="384B66"/>
              </a:solidFill>
            </a:endParaRPr>
          </a:p>
          <a:p>
            <a:pPr indent="0" lvl="0" marL="0" rtl="0" algn="l">
              <a:spcBef>
                <a:spcPts val="0"/>
              </a:spcBef>
              <a:spcAft>
                <a:spcPts val="0"/>
              </a:spcAft>
              <a:buNone/>
            </a:pPr>
            <a:r>
              <a:rPr lang="en" sz="3800">
                <a:solidFill>
                  <a:srgbClr val="384B66"/>
                </a:solidFill>
                <a:latin typeface="Varela Round"/>
                <a:ea typeface="Varela Round"/>
                <a:cs typeface="Varela Round"/>
                <a:sym typeface="Varela Round"/>
              </a:rPr>
              <a:t>Microservices</a:t>
            </a:r>
            <a:endParaRPr sz="3800">
              <a:solidFill>
                <a:srgbClr val="384B66"/>
              </a:solidFill>
              <a:latin typeface="Varela Round"/>
              <a:ea typeface="Varela Round"/>
              <a:cs typeface="Varela Round"/>
              <a:sym typeface="Varela Roun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5C5CC"/>
        </a:solidFill>
      </p:bgPr>
    </p:bg>
    <p:spTree>
      <p:nvGrpSpPr>
        <p:cNvPr id="1794" name="Shape 1794"/>
        <p:cNvGrpSpPr/>
        <p:nvPr/>
      </p:nvGrpSpPr>
      <p:grpSpPr>
        <a:xfrm>
          <a:off x="0" y="0"/>
          <a:ext cx="0" cy="0"/>
          <a:chOff x="0" y="0"/>
          <a:chExt cx="0" cy="0"/>
        </a:xfrm>
      </p:grpSpPr>
      <p:sp>
        <p:nvSpPr>
          <p:cNvPr id="1795" name="Google Shape;1795;p111"/>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84B66"/>
                </a:solidFill>
              </a:rPr>
              <a:t>What to monitor?</a:t>
            </a:r>
            <a:endParaRPr>
              <a:solidFill>
                <a:srgbClr val="384B66"/>
              </a:solidFill>
            </a:endParaRPr>
          </a:p>
        </p:txBody>
      </p:sp>
      <p:sp>
        <p:nvSpPr>
          <p:cNvPr id="1796" name="Google Shape;1796;p111"/>
          <p:cNvSpPr/>
          <p:nvPr/>
        </p:nvSpPr>
        <p:spPr>
          <a:xfrm>
            <a:off x="4506794" y="-19777"/>
            <a:ext cx="4655400" cy="5196300"/>
          </a:xfrm>
          <a:prstGeom prst="rect">
            <a:avLst/>
          </a:prstGeom>
          <a:solidFill>
            <a:srgbClr val="384B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11"/>
          <p:cNvSpPr txBox="1"/>
          <p:nvPr>
            <p:ph idx="2" type="body"/>
          </p:nvPr>
        </p:nvSpPr>
        <p:spPr>
          <a:xfrm>
            <a:off x="4658525" y="724200"/>
            <a:ext cx="4415100" cy="3695100"/>
          </a:xfrm>
          <a:prstGeom prst="rect">
            <a:avLst/>
          </a:prstGeom>
        </p:spPr>
        <p:txBody>
          <a:bodyPr anchorCtr="0" anchor="ctr" bIns="91425" lIns="91425" spcFirstLastPara="1" rIns="91425" wrap="square" tIns="91425">
            <a:noAutofit/>
          </a:bodyPr>
          <a:lstStyle/>
          <a:p>
            <a:pPr indent="-342900" lvl="0" marL="457200" rtl="0" algn="l">
              <a:spcBef>
                <a:spcPts val="1000"/>
              </a:spcBef>
              <a:spcAft>
                <a:spcPts val="0"/>
              </a:spcAft>
              <a:buClr>
                <a:srgbClr val="C5C5CC"/>
              </a:buClr>
              <a:buSzPts val="1800"/>
              <a:buFont typeface="Varela Round"/>
              <a:buChar char="●"/>
            </a:pPr>
            <a:r>
              <a:rPr b="1" lang="en">
                <a:solidFill>
                  <a:srgbClr val="C5C5CC"/>
                </a:solidFill>
                <a:latin typeface="Varela Round"/>
                <a:ea typeface="Varela Round"/>
                <a:cs typeface="Varela Round"/>
                <a:sym typeface="Varela Round"/>
              </a:rPr>
              <a:t>Hosts</a:t>
            </a:r>
            <a:br>
              <a:rPr lang="en">
                <a:solidFill>
                  <a:srgbClr val="C5C5CC"/>
                </a:solidFill>
                <a:latin typeface="Varela Round"/>
                <a:ea typeface="Varela Round"/>
                <a:cs typeface="Varela Round"/>
                <a:sym typeface="Varela Round"/>
              </a:rPr>
            </a:br>
            <a:r>
              <a:rPr lang="en" sz="1500">
                <a:solidFill>
                  <a:srgbClr val="C5C5CC"/>
                </a:solidFill>
                <a:latin typeface="Varela Round"/>
                <a:ea typeface="Varela Round"/>
                <a:cs typeface="Varela Round"/>
                <a:sym typeface="Varela Round"/>
              </a:rPr>
              <a:t>CPU, Memory, I/O, Network, File system</a:t>
            </a:r>
            <a:endParaRPr sz="1500">
              <a:solidFill>
                <a:srgbClr val="C5C5CC"/>
              </a:solidFill>
              <a:latin typeface="Varela Round"/>
              <a:ea typeface="Varela Round"/>
              <a:cs typeface="Varela Round"/>
              <a:sym typeface="Varela Round"/>
            </a:endParaRPr>
          </a:p>
          <a:p>
            <a:pPr indent="-342900" lvl="0" marL="457200" rtl="0" algn="l">
              <a:spcBef>
                <a:spcPts val="1600"/>
              </a:spcBef>
              <a:spcAft>
                <a:spcPts val="0"/>
              </a:spcAft>
              <a:buClr>
                <a:srgbClr val="C5C5CC"/>
              </a:buClr>
              <a:buSzPts val="1800"/>
              <a:buFont typeface="Varela Round"/>
              <a:buChar char="●"/>
            </a:pPr>
            <a:r>
              <a:rPr b="1" lang="en">
                <a:solidFill>
                  <a:srgbClr val="C5C5CC"/>
                </a:solidFill>
                <a:latin typeface="Varela Round"/>
                <a:ea typeface="Varela Round"/>
                <a:cs typeface="Varela Round"/>
                <a:sym typeface="Varela Round"/>
              </a:rPr>
              <a:t>Containers</a:t>
            </a:r>
            <a:br>
              <a:rPr lang="en">
                <a:solidFill>
                  <a:srgbClr val="C5C5CC"/>
                </a:solidFill>
                <a:latin typeface="Varela Round"/>
                <a:ea typeface="Varela Round"/>
                <a:cs typeface="Varela Round"/>
                <a:sym typeface="Varela Round"/>
              </a:rPr>
            </a:br>
            <a:r>
              <a:rPr lang="en" sz="1500">
                <a:solidFill>
                  <a:srgbClr val="C5C5CC"/>
                </a:solidFill>
                <a:latin typeface="Varela Round"/>
                <a:ea typeface="Varela Round"/>
                <a:cs typeface="Varela Round"/>
                <a:sym typeface="Varela Round"/>
              </a:rPr>
              <a:t>CPU, Memory, I/O, Restarts, Bottleneck</a:t>
            </a:r>
            <a:endParaRPr sz="1500">
              <a:solidFill>
                <a:srgbClr val="C5C5CC"/>
              </a:solidFill>
              <a:latin typeface="Varela Round"/>
              <a:ea typeface="Varela Round"/>
              <a:cs typeface="Varela Round"/>
              <a:sym typeface="Varela Round"/>
            </a:endParaRPr>
          </a:p>
          <a:p>
            <a:pPr indent="-342900" lvl="0" marL="457200" rtl="0" algn="l">
              <a:spcBef>
                <a:spcPts val="1600"/>
              </a:spcBef>
              <a:spcAft>
                <a:spcPts val="1600"/>
              </a:spcAft>
              <a:buClr>
                <a:srgbClr val="C5C5CC"/>
              </a:buClr>
              <a:buSzPts val="1800"/>
              <a:buFont typeface="Varela Round"/>
              <a:buChar char="●"/>
            </a:pPr>
            <a:r>
              <a:rPr b="1" lang="en">
                <a:solidFill>
                  <a:srgbClr val="C5C5CC"/>
                </a:solidFill>
                <a:latin typeface="Varela Round"/>
                <a:ea typeface="Varela Round"/>
                <a:cs typeface="Varela Round"/>
                <a:sym typeface="Varela Round"/>
              </a:rPr>
              <a:t>Applications</a:t>
            </a:r>
            <a:br>
              <a:rPr lang="en">
                <a:solidFill>
                  <a:srgbClr val="C5C5CC"/>
                </a:solidFill>
                <a:latin typeface="Varela Round"/>
                <a:ea typeface="Varela Round"/>
                <a:cs typeface="Varela Round"/>
                <a:sym typeface="Varela Round"/>
              </a:rPr>
            </a:br>
            <a:r>
              <a:rPr lang="en" sz="1500">
                <a:solidFill>
                  <a:srgbClr val="C5C5CC"/>
                </a:solidFill>
                <a:latin typeface="Varela Round"/>
                <a:ea typeface="Varela Round"/>
                <a:cs typeface="Varela Round"/>
                <a:sym typeface="Varela Round"/>
              </a:rPr>
              <a:t>Latency, Traffic, Errors</a:t>
            </a:r>
            <a:endParaRPr>
              <a:solidFill>
                <a:srgbClr val="C5C5CC"/>
              </a:solidFill>
              <a:latin typeface="Varela Round"/>
              <a:ea typeface="Varela Round"/>
              <a:cs typeface="Varela Round"/>
              <a:sym typeface="Varela Rou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